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7" r:id="rId1"/>
  </p:sldMasterIdLst>
  <p:notesMasterIdLst>
    <p:notesMasterId r:id="rId38"/>
  </p:notesMasterIdLst>
  <p:handoutMasterIdLst>
    <p:handoutMasterId r:id="rId39"/>
  </p:handoutMasterIdLst>
  <p:sldIdLst>
    <p:sldId id="296" r:id="rId2"/>
    <p:sldId id="256" r:id="rId3"/>
    <p:sldId id="257" r:id="rId4"/>
    <p:sldId id="258" r:id="rId5"/>
    <p:sldId id="259" r:id="rId6"/>
    <p:sldId id="260" r:id="rId7"/>
    <p:sldId id="263" r:id="rId8"/>
    <p:sldId id="286" r:id="rId9"/>
    <p:sldId id="287" r:id="rId10"/>
    <p:sldId id="261" r:id="rId11"/>
    <p:sldId id="262" r:id="rId12"/>
    <p:sldId id="265" r:id="rId13"/>
    <p:sldId id="264" r:id="rId14"/>
    <p:sldId id="288" r:id="rId15"/>
    <p:sldId id="289" r:id="rId16"/>
    <p:sldId id="267" r:id="rId17"/>
    <p:sldId id="290" r:id="rId18"/>
    <p:sldId id="291" r:id="rId19"/>
    <p:sldId id="268" r:id="rId20"/>
    <p:sldId id="270" r:id="rId21"/>
    <p:sldId id="271" r:id="rId22"/>
    <p:sldId id="292" r:id="rId23"/>
    <p:sldId id="293" r:id="rId24"/>
    <p:sldId id="294" r:id="rId25"/>
    <p:sldId id="280" r:id="rId26"/>
    <p:sldId id="277" r:id="rId27"/>
    <p:sldId id="284" r:id="rId28"/>
    <p:sldId id="276" r:id="rId29"/>
    <p:sldId id="281" r:id="rId30"/>
    <p:sldId id="279" r:id="rId31"/>
    <p:sldId id="282" r:id="rId32"/>
    <p:sldId id="272" r:id="rId33"/>
    <p:sldId id="273" r:id="rId34"/>
    <p:sldId id="274" r:id="rId35"/>
    <p:sldId id="285" r:id="rId36"/>
    <p:sldId id="283" r:id="rId37"/>
  </p:sldIdLst>
  <p:sldSz cx="9144000" cy="6858000" type="screen4x3"/>
  <p:notesSz cx="6858000" cy="9296400"/>
  <p:defaultTextStyle>
    <a:defPPr>
      <a:defRPr lang="en-US"/>
    </a:defPPr>
    <a:lvl1pPr algn="l" rtl="0" fontAlgn="base">
      <a:spcBef>
        <a:spcPct val="0"/>
      </a:spcBef>
      <a:spcAft>
        <a:spcPct val="0"/>
      </a:spcAft>
      <a:defRPr sz="2800" kern="1200">
        <a:solidFill>
          <a:schemeClr val="hlink"/>
        </a:solidFill>
        <a:latin typeface="Times New Roman" pitchFamily="18" charset="0"/>
        <a:ea typeface="+mn-ea"/>
        <a:cs typeface="Arial" charset="0"/>
      </a:defRPr>
    </a:lvl1pPr>
    <a:lvl2pPr marL="457200" algn="l" rtl="0" fontAlgn="base">
      <a:spcBef>
        <a:spcPct val="0"/>
      </a:spcBef>
      <a:spcAft>
        <a:spcPct val="0"/>
      </a:spcAft>
      <a:defRPr sz="2800" kern="1200">
        <a:solidFill>
          <a:schemeClr val="hlink"/>
        </a:solidFill>
        <a:latin typeface="Times New Roman" pitchFamily="18" charset="0"/>
        <a:ea typeface="+mn-ea"/>
        <a:cs typeface="Arial" charset="0"/>
      </a:defRPr>
    </a:lvl2pPr>
    <a:lvl3pPr marL="914400" algn="l" rtl="0" fontAlgn="base">
      <a:spcBef>
        <a:spcPct val="0"/>
      </a:spcBef>
      <a:spcAft>
        <a:spcPct val="0"/>
      </a:spcAft>
      <a:defRPr sz="2800" kern="1200">
        <a:solidFill>
          <a:schemeClr val="hlink"/>
        </a:solidFill>
        <a:latin typeface="Times New Roman" pitchFamily="18" charset="0"/>
        <a:ea typeface="+mn-ea"/>
        <a:cs typeface="Arial" charset="0"/>
      </a:defRPr>
    </a:lvl3pPr>
    <a:lvl4pPr marL="1371600" algn="l" rtl="0" fontAlgn="base">
      <a:spcBef>
        <a:spcPct val="0"/>
      </a:spcBef>
      <a:spcAft>
        <a:spcPct val="0"/>
      </a:spcAft>
      <a:defRPr sz="2800" kern="1200">
        <a:solidFill>
          <a:schemeClr val="hlink"/>
        </a:solidFill>
        <a:latin typeface="Times New Roman" pitchFamily="18" charset="0"/>
        <a:ea typeface="+mn-ea"/>
        <a:cs typeface="Arial" charset="0"/>
      </a:defRPr>
    </a:lvl4pPr>
    <a:lvl5pPr marL="1828800" algn="l" rtl="0" fontAlgn="base">
      <a:spcBef>
        <a:spcPct val="0"/>
      </a:spcBef>
      <a:spcAft>
        <a:spcPct val="0"/>
      </a:spcAft>
      <a:defRPr sz="2800" kern="1200">
        <a:solidFill>
          <a:schemeClr val="hlink"/>
        </a:solidFill>
        <a:latin typeface="Times New Roman" pitchFamily="18" charset="0"/>
        <a:ea typeface="+mn-ea"/>
        <a:cs typeface="Arial" charset="0"/>
      </a:defRPr>
    </a:lvl5pPr>
    <a:lvl6pPr marL="2286000" algn="l" defTabSz="914400" rtl="0" eaLnBrk="1" latinLnBrk="0" hangingPunct="1">
      <a:defRPr sz="2800" kern="1200">
        <a:solidFill>
          <a:schemeClr val="hlink"/>
        </a:solidFill>
        <a:latin typeface="Times New Roman" pitchFamily="18" charset="0"/>
        <a:ea typeface="+mn-ea"/>
        <a:cs typeface="Arial" charset="0"/>
      </a:defRPr>
    </a:lvl6pPr>
    <a:lvl7pPr marL="2743200" algn="l" defTabSz="914400" rtl="0" eaLnBrk="1" latinLnBrk="0" hangingPunct="1">
      <a:defRPr sz="2800" kern="1200">
        <a:solidFill>
          <a:schemeClr val="hlink"/>
        </a:solidFill>
        <a:latin typeface="Times New Roman" pitchFamily="18" charset="0"/>
        <a:ea typeface="+mn-ea"/>
        <a:cs typeface="Arial" charset="0"/>
      </a:defRPr>
    </a:lvl7pPr>
    <a:lvl8pPr marL="3200400" algn="l" defTabSz="914400" rtl="0" eaLnBrk="1" latinLnBrk="0" hangingPunct="1">
      <a:defRPr sz="2800" kern="1200">
        <a:solidFill>
          <a:schemeClr val="hlink"/>
        </a:solidFill>
        <a:latin typeface="Times New Roman" pitchFamily="18" charset="0"/>
        <a:ea typeface="+mn-ea"/>
        <a:cs typeface="Arial" charset="0"/>
      </a:defRPr>
    </a:lvl8pPr>
    <a:lvl9pPr marL="3657600" algn="l" defTabSz="914400" rtl="0" eaLnBrk="1" latinLnBrk="0" hangingPunct="1">
      <a:defRPr sz="2800" kern="1200">
        <a:solidFill>
          <a:schemeClr val="hlink"/>
        </a:solidFill>
        <a:latin typeface="Times New Roman" pitchFamily="18"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FFFF66"/>
    <a:srgbClr val="FFFF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0" d="100"/>
          <a:sy n="50" d="100"/>
        </p:scale>
        <p:origin x="-1944" y="-59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oleObject" Target="file:///C:\Documents%20and%20Settings\Patron\Local%20Settings\Temp\Xcytop15.xls"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26"/>
  <c:clrMapOvr bg1="dk2" tx1="lt1" bg2="dk1" tx2="lt2" accent1="accent1" accent2="accent2" accent3="accent3" accent4="accent4" accent5="accent5" accent6="accent6" hlink="hlink" folHlink="folHlink"/>
  <c:chart>
    <c:title>
      <c:tx>
        <c:rich>
          <a:bodyPr/>
          <a:lstStyle/>
          <a:p>
            <a:pPr>
              <a:defRPr/>
            </a:pPr>
            <a:r>
              <a:rPr lang="en-US" sz="1600" b="1" i="0" u="none" strike="noStrike" baseline="0" dirty="0" smtClean="0">
                <a:effectLst/>
              </a:rPr>
              <a:t>U.S</a:t>
            </a:r>
            <a:r>
              <a:rPr lang="en-US" sz="1600" b="1" i="0" u="none" strike="noStrike" baseline="0" dirty="0">
                <a:effectLst/>
              </a:rPr>
              <a:t>. agricultural export destinations by export value in U.S. dollars, 2010</a:t>
            </a:r>
            <a:endParaRPr lang="en-US" sz="1600" b="1" dirty="0"/>
          </a:p>
        </c:rich>
      </c:tx>
      <c:layout>
        <c:manualLayout>
          <c:xMode val="edge"/>
          <c:yMode val="edge"/>
          <c:x val="0.12156702461793292"/>
          <c:y val="4.7003531063165675E-2"/>
        </c:manualLayout>
      </c:layout>
    </c:title>
    <c:plotArea>
      <c:layout/>
      <c:pieChart>
        <c:varyColors val="1"/>
        <c:ser>
          <c:idx val="0"/>
          <c:order val="0"/>
          <c:dLbls>
            <c:txPr>
              <a:bodyPr/>
              <a:lstStyle/>
              <a:p>
                <a:pPr>
                  <a:defRPr b="1"/>
                </a:pPr>
                <a:endParaRPr lang="en-US"/>
              </a:p>
            </c:txPr>
            <c:showCatName val="1"/>
            <c:showPercent val="1"/>
            <c:showLeaderLines val="1"/>
          </c:dLbls>
          <c:cat>
            <c:strRef>
              <c:f>Sheet1!$A$3:$A$9</c:f>
              <c:strCache>
                <c:ptCount val="7"/>
                <c:pt idx="0">
                  <c:v>China</c:v>
                </c:pt>
                <c:pt idx="1">
                  <c:v>Canada</c:v>
                </c:pt>
                <c:pt idx="2">
                  <c:v>Mexico</c:v>
                </c:pt>
                <c:pt idx="3">
                  <c:v>Japan</c:v>
                </c:pt>
                <c:pt idx="4">
                  <c:v>European Union-27</c:v>
                </c:pt>
                <c:pt idx="5">
                  <c:v>South Korea</c:v>
                </c:pt>
                <c:pt idx="6">
                  <c:v>Others</c:v>
                </c:pt>
              </c:strCache>
            </c:strRef>
          </c:cat>
          <c:val>
            <c:numRef>
              <c:f>Sheet1!$C$3:$C$9</c:f>
              <c:numCache>
                <c:formatCode>#,##0</c:formatCode>
                <c:ptCount val="7"/>
                <c:pt idx="0">
                  <c:v>23512298028</c:v>
                </c:pt>
                <c:pt idx="1">
                  <c:v>16899145556</c:v>
                </c:pt>
                <c:pt idx="2">
                  <c:v>14597605581</c:v>
                </c:pt>
                <c:pt idx="3">
                  <c:v>11796680216</c:v>
                </c:pt>
                <c:pt idx="4">
                  <c:v>8905886686</c:v>
                </c:pt>
                <c:pt idx="5">
                  <c:v>5306946009</c:v>
                </c:pt>
                <c:pt idx="6">
                  <c:v>34801130928</c:v>
                </c:pt>
              </c:numCache>
            </c:numRef>
          </c:val>
        </c:ser>
        <c:dLbls>
          <c:showCatName val="1"/>
          <c:showPercent val="1"/>
        </c:dLbls>
        <c:firstSliceAng val="0"/>
      </c:pieChart>
    </c:plotArea>
    <c:plotVisOnly val="1"/>
    <c:dispBlanksAs val="zero"/>
  </c:chart>
  <c:externalData r:id="rId2"/>
</c:chartSpace>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sz="quarter" idx="1"/>
          </p:nvPr>
        </p:nvSpPr>
        <p:spPr>
          <a:xfrm>
            <a:off x="3884613" y="0"/>
            <a:ext cx="2971800" cy="465138"/>
          </a:xfrm>
          <a:prstGeom prst="rect">
            <a:avLst/>
          </a:prstGeom>
        </p:spPr>
        <p:txBody>
          <a:bodyPr vert="horz" lIns="91440" tIns="45720" rIns="91440" bIns="45720" rtlCol="0"/>
          <a:lstStyle>
            <a:lvl1pPr algn="r">
              <a:defRPr sz="1200"/>
            </a:lvl1pPr>
          </a:lstStyle>
          <a:p>
            <a:pPr>
              <a:defRPr/>
            </a:pPr>
            <a:fld id="{6ACE60C9-E460-4D84-8B2C-2D83EC13C11E}" type="datetimeFigureOut">
              <a:rPr lang="en-US"/>
              <a:pPr>
                <a:defRPr/>
              </a:pPr>
              <a:t>5/31/2012</a:t>
            </a:fld>
            <a:endParaRPr lang="en-US"/>
          </a:p>
        </p:txBody>
      </p:sp>
      <p:sp>
        <p:nvSpPr>
          <p:cNvPr id="4" name="Footer Placeholder 3"/>
          <p:cNvSpPr>
            <a:spLocks noGrp="1"/>
          </p:cNvSpPr>
          <p:nvPr>
            <p:ph type="ftr" sz="quarter" idx="2"/>
          </p:nvPr>
        </p:nvSpPr>
        <p:spPr>
          <a:xfrm>
            <a:off x="0" y="8829675"/>
            <a:ext cx="2971800" cy="465138"/>
          </a:xfrm>
          <a:prstGeom prst="rect">
            <a:avLst/>
          </a:prstGeom>
        </p:spPr>
        <p:txBody>
          <a:bodyPr vert="horz" lIns="91440" tIns="45720" rIns="91440" bIns="45720"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3884613" y="8829675"/>
            <a:ext cx="2971800" cy="465138"/>
          </a:xfrm>
          <a:prstGeom prst="rect">
            <a:avLst/>
          </a:prstGeom>
        </p:spPr>
        <p:txBody>
          <a:bodyPr vert="horz" lIns="91440" tIns="45720" rIns="91440" bIns="45720" rtlCol="0" anchor="b"/>
          <a:lstStyle>
            <a:lvl1pPr algn="r">
              <a:defRPr sz="1200"/>
            </a:lvl1pPr>
          </a:lstStyle>
          <a:p>
            <a:pPr>
              <a:defRPr/>
            </a:pPr>
            <a:fld id="{6895B7BC-A002-4D49-AE7D-A1A72A6B2831}"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658" name="Rectangle 2"/>
          <p:cNvSpPr>
            <a:spLocks noGrp="1" noChangeArrowheads="1"/>
          </p:cNvSpPr>
          <p:nvPr>
            <p:ph type="hdr" sz="quarter"/>
          </p:nvPr>
        </p:nvSpPr>
        <p:spPr bwMode="auto">
          <a:xfrm>
            <a:off x="0" y="0"/>
            <a:ext cx="2971800" cy="465138"/>
          </a:xfrm>
          <a:prstGeom prst="rect">
            <a:avLst/>
          </a:prstGeom>
          <a:noFill/>
          <a:ln>
            <a:noFill/>
          </a:ln>
          <a:effectLst/>
          <a:extLst>
            <a:ext uri="{909E8E84-426E-40DD-AFC4-6F175D3DCCD1}"/>
            <a:ext uri="{91240B29-F687-4F45-9708-019B960494DF}"/>
            <a:ext uri="{AF507438-7753-43E0-B8FC-AC1667EBCBE1}"/>
          </a:extLst>
        </p:spPr>
        <p:txBody>
          <a:bodyPr vert="horz" wrap="square" lIns="92830" tIns="46415" rIns="92830" bIns="46415" numCol="1" anchor="t" anchorCtr="0" compatLnSpc="1">
            <a:prstTxWarp prst="textNoShape">
              <a:avLst/>
            </a:prstTxWarp>
          </a:bodyPr>
          <a:lstStyle>
            <a:lvl1pPr>
              <a:defRPr sz="1200">
                <a:solidFill>
                  <a:schemeClr val="tx1"/>
                </a:solidFill>
                <a:latin typeface="Arial" charset="0"/>
              </a:defRPr>
            </a:lvl1pPr>
          </a:lstStyle>
          <a:p>
            <a:pPr>
              <a:defRPr/>
            </a:pPr>
            <a:endParaRPr lang="en-US"/>
          </a:p>
        </p:txBody>
      </p:sp>
      <p:sp>
        <p:nvSpPr>
          <p:cNvPr id="70659" name="Rectangle 3"/>
          <p:cNvSpPr>
            <a:spLocks noGrp="1" noChangeArrowheads="1"/>
          </p:cNvSpPr>
          <p:nvPr>
            <p:ph type="dt" idx="1"/>
          </p:nvPr>
        </p:nvSpPr>
        <p:spPr bwMode="auto">
          <a:xfrm>
            <a:off x="3884613" y="0"/>
            <a:ext cx="2971800" cy="465138"/>
          </a:xfrm>
          <a:prstGeom prst="rect">
            <a:avLst/>
          </a:prstGeom>
          <a:noFill/>
          <a:ln>
            <a:noFill/>
          </a:ln>
          <a:effectLst/>
          <a:extLst>
            <a:ext uri="{909E8E84-426E-40DD-AFC4-6F175D3DCCD1}"/>
            <a:ext uri="{91240B29-F687-4F45-9708-019B960494DF}"/>
            <a:ext uri="{AF507438-7753-43E0-B8FC-AC1667EBCBE1}"/>
          </a:extLst>
        </p:spPr>
        <p:txBody>
          <a:bodyPr vert="horz" wrap="square" lIns="92830" tIns="46415" rIns="92830" bIns="46415" numCol="1" anchor="t" anchorCtr="0" compatLnSpc="1">
            <a:prstTxWarp prst="textNoShape">
              <a:avLst/>
            </a:prstTxWarp>
          </a:bodyPr>
          <a:lstStyle>
            <a:lvl1pPr algn="r">
              <a:defRPr sz="1200">
                <a:solidFill>
                  <a:schemeClr val="tx1"/>
                </a:solidFill>
                <a:latin typeface="Arial" charset="0"/>
              </a:defRPr>
            </a:lvl1pPr>
          </a:lstStyle>
          <a:p>
            <a:pPr>
              <a:defRPr/>
            </a:pPr>
            <a:endParaRPr lang="en-US"/>
          </a:p>
        </p:txBody>
      </p:sp>
      <p:sp>
        <p:nvSpPr>
          <p:cNvPr id="13316" name="Rectangle 4"/>
          <p:cNvSpPr>
            <a:spLocks noGrp="1" noRot="1" noChangeAspect="1" noChangeArrowheads="1" noTextEdit="1"/>
          </p:cNvSpPr>
          <p:nvPr>
            <p:ph type="sldImg" idx="2"/>
          </p:nvPr>
        </p:nvSpPr>
        <p:spPr bwMode="auto">
          <a:xfrm>
            <a:off x="1104900" y="696913"/>
            <a:ext cx="4648200" cy="3486150"/>
          </a:xfrm>
          <a:prstGeom prst="rect">
            <a:avLst/>
          </a:prstGeom>
          <a:noFill/>
          <a:ln w="9525">
            <a:solidFill>
              <a:srgbClr val="000000"/>
            </a:solidFill>
            <a:miter lim="800000"/>
            <a:headEnd/>
            <a:tailEnd/>
          </a:ln>
        </p:spPr>
      </p:sp>
      <p:sp>
        <p:nvSpPr>
          <p:cNvPr id="70661" name="Rectangle 5"/>
          <p:cNvSpPr>
            <a:spLocks noGrp="1" noChangeArrowheads="1"/>
          </p:cNvSpPr>
          <p:nvPr>
            <p:ph type="body" sz="quarter" idx="3"/>
          </p:nvPr>
        </p:nvSpPr>
        <p:spPr bwMode="auto">
          <a:xfrm>
            <a:off x="685800" y="4416425"/>
            <a:ext cx="5486400" cy="4183063"/>
          </a:xfrm>
          <a:prstGeom prst="rect">
            <a:avLst/>
          </a:prstGeom>
          <a:noFill/>
          <a:ln>
            <a:noFill/>
          </a:ln>
          <a:effectLst/>
          <a:extLst>
            <a:ext uri="{909E8E84-426E-40DD-AFC4-6F175D3DCCD1}"/>
            <a:ext uri="{91240B29-F687-4F45-9708-019B960494DF}"/>
            <a:ext uri="{AF507438-7753-43E0-B8FC-AC1667EBCBE1}"/>
          </a:extLst>
        </p:spPr>
        <p:txBody>
          <a:bodyPr vert="horz" wrap="square" lIns="92830" tIns="46415" rIns="92830" bIns="46415"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70662" name="Rectangle 6"/>
          <p:cNvSpPr>
            <a:spLocks noGrp="1" noChangeArrowheads="1"/>
          </p:cNvSpPr>
          <p:nvPr>
            <p:ph type="ftr" sz="quarter" idx="4"/>
          </p:nvPr>
        </p:nvSpPr>
        <p:spPr bwMode="auto">
          <a:xfrm>
            <a:off x="0" y="8829675"/>
            <a:ext cx="2971800" cy="465138"/>
          </a:xfrm>
          <a:prstGeom prst="rect">
            <a:avLst/>
          </a:prstGeom>
          <a:noFill/>
          <a:ln>
            <a:noFill/>
          </a:ln>
          <a:effectLst/>
          <a:extLst>
            <a:ext uri="{909E8E84-426E-40DD-AFC4-6F175D3DCCD1}"/>
            <a:ext uri="{91240B29-F687-4F45-9708-019B960494DF}"/>
            <a:ext uri="{AF507438-7753-43E0-B8FC-AC1667EBCBE1}"/>
          </a:extLst>
        </p:spPr>
        <p:txBody>
          <a:bodyPr vert="horz" wrap="square" lIns="92830" tIns="46415" rIns="92830" bIns="46415" numCol="1" anchor="b" anchorCtr="0" compatLnSpc="1">
            <a:prstTxWarp prst="textNoShape">
              <a:avLst/>
            </a:prstTxWarp>
          </a:bodyPr>
          <a:lstStyle>
            <a:lvl1pPr>
              <a:defRPr sz="1200">
                <a:solidFill>
                  <a:schemeClr val="tx1"/>
                </a:solidFill>
                <a:latin typeface="Arial" charset="0"/>
              </a:defRPr>
            </a:lvl1pPr>
          </a:lstStyle>
          <a:p>
            <a:pPr>
              <a:defRPr/>
            </a:pPr>
            <a:endParaRPr lang="en-US"/>
          </a:p>
        </p:txBody>
      </p:sp>
      <p:sp>
        <p:nvSpPr>
          <p:cNvPr id="70663" name="Rectangle 7"/>
          <p:cNvSpPr>
            <a:spLocks noGrp="1" noChangeArrowheads="1"/>
          </p:cNvSpPr>
          <p:nvPr>
            <p:ph type="sldNum" sz="quarter" idx="5"/>
          </p:nvPr>
        </p:nvSpPr>
        <p:spPr bwMode="auto">
          <a:xfrm>
            <a:off x="3884613" y="8829675"/>
            <a:ext cx="2971800" cy="465138"/>
          </a:xfrm>
          <a:prstGeom prst="rect">
            <a:avLst/>
          </a:prstGeom>
          <a:noFill/>
          <a:ln>
            <a:noFill/>
          </a:ln>
          <a:effectLst/>
          <a:extLst>
            <a:ext uri="{909E8E84-426E-40DD-AFC4-6F175D3DCCD1}"/>
            <a:ext uri="{91240B29-F687-4F45-9708-019B960494DF}"/>
            <a:ext uri="{AF507438-7753-43E0-B8FC-AC1667EBCBE1}"/>
          </a:extLst>
        </p:spPr>
        <p:txBody>
          <a:bodyPr vert="horz" wrap="square" lIns="92830" tIns="46415" rIns="92830" bIns="46415" numCol="1" anchor="b" anchorCtr="0" compatLnSpc="1">
            <a:prstTxWarp prst="textNoShape">
              <a:avLst/>
            </a:prstTxWarp>
          </a:bodyPr>
          <a:lstStyle>
            <a:lvl1pPr algn="r">
              <a:defRPr sz="1200">
                <a:solidFill>
                  <a:schemeClr val="tx1"/>
                </a:solidFill>
                <a:latin typeface="Arial" charset="0"/>
              </a:defRPr>
            </a:lvl1pPr>
          </a:lstStyle>
          <a:p>
            <a:pPr>
              <a:defRPr/>
            </a:pPr>
            <a:fld id="{9414F613-8159-4C7C-8511-4509667EB7A3}"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a:ln/>
        </p:spPr>
      </p:sp>
      <p:sp>
        <p:nvSpPr>
          <p:cNvPr id="41986" name="Notes Placeholder 2"/>
          <p:cNvSpPr>
            <a:spLocks noGrp="1"/>
          </p:cNvSpPr>
          <p:nvPr>
            <p:ph type="body" idx="1"/>
          </p:nvPr>
        </p:nvSpPr>
        <p:spPr>
          <a:noFill/>
        </p:spPr>
        <p:txBody>
          <a:bodyPr/>
          <a:lstStyle/>
          <a:p>
            <a:endParaRPr lang="en-US" smtClean="0"/>
          </a:p>
        </p:txBody>
      </p:sp>
      <p:sp>
        <p:nvSpPr>
          <p:cNvPr id="41987" name="Slide Number Placeholder 3"/>
          <p:cNvSpPr>
            <a:spLocks noGrp="1"/>
          </p:cNvSpPr>
          <p:nvPr>
            <p:ph type="sldNum" sz="quarter" idx="5"/>
          </p:nvPr>
        </p:nvSpPr>
        <p:spPr>
          <a:noFill/>
          <a:ln>
            <a:miter lim="800000"/>
            <a:headEnd/>
            <a:tailEnd/>
          </a:ln>
        </p:spPr>
        <p:txBody>
          <a:bodyPr/>
          <a:lstStyle/>
          <a:p>
            <a:fld id="{3320E4CB-EF66-4294-8649-2D6FD7D0BBE8}" type="slidenum">
              <a:rPr lang="en-US" smtClean="0"/>
              <a:pPr/>
              <a:t>25</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0825" cy="6850063"/>
            <a:chOff x="0" y="0"/>
            <a:chExt cx="5758" cy="4315"/>
          </a:xfrm>
        </p:grpSpPr>
        <p:grpSp>
          <p:nvGrpSpPr>
            <p:cNvPr id="5" name="Group 3"/>
            <p:cNvGrpSpPr>
              <a:grpSpLocks/>
            </p:cNvGrpSpPr>
            <p:nvPr userDrawn="1"/>
          </p:nvGrpSpPr>
          <p:grpSpPr bwMode="auto">
            <a:xfrm>
              <a:off x="1728" y="2230"/>
              <a:ext cx="4027" cy="2085"/>
              <a:chOff x="1728" y="2230"/>
              <a:chExt cx="4027" cy="2085"/>
            </a:xfrm>
          </p:grpSpPr>
          <p:sp>
            <p:nvSpPr>
              <p:cNvPr id="8" name="Freeform 4"/>
              <p:cNvSpPr>
                <a:spLocks/>
              </p:cNvSpPr>
              <p:nvPr/>
            </p:nvSpPr>
            <p:spPr bwMode="hidden">
              <a:xfrm>
                <a:off x="1728" y="2644"/>
                <a:ext cx="2882" cy="1671"/>
              </a:xfrm>
              <a:custGeom>
                <a:avLst/>
                <a:gdLst>
                  <a:gd name="T0" fmla="*/ 2740 w 2882"/>
                  <a:gd name="T1" fmla="*/ 528 h 1671"/>
                  <a:gd name="T2" fmla="*/ 2632 w 2882"/>
                  <a:gd name="T3" fmla="*/ 484 h 1671"/>
                  <a:gd name="T4" fmla="*/ 2480 w 2882"/>
                  <a:gd name="T5" fmla="*/ 424 h 1671"/>
                  <a:gd name="T6" fmla="*/ 2203 w 2882"/>
                  <a:gd name="T7" fmla="*/ 343 h 1671"/>
                  <a:gd name="T8" fmla="*/ 1970 w 2882"/>
                  <a:gd name="T9" fmla="*/ 277 h 1671"/>
                  <a:gd name="T10" fmla="*/ 1807 w 2882"/>
                  <a:gd name="T11" fmla="*/ 212 h 1671"/>
                  <a:gd name="T12" fmla="*/ 1693 w 2882"/>
                  <a:gd name="T13" fmla="*/ 152 h 1671"/>
                  <a:gd name="T14" fmla="*/ 1628 w 2882"/>
                  <a:gd name="T15" fmla="*/ 103 h 1671"/>
                  <a:gd name="T16" fmla="*/ 1590 w 2882"/>
                  <a:gd name="T17" fmla="*/ 60 h 1671"/>
                  <a:gd name="T18" fmla="*/ 1579 w 2882"/>
                  <a:gd name="T19" fmla="*/ 27 h 1671"/>
                  <a:gd name="T20" fmla="*/ 1585 w 2882"/>
                  <a:gd name="T21" fmla="*/ 0 h 1671"/>
                  <a:gd name="T22" fmla="*/ 1557 w 2882"/>
                  <a:gd name="T23" fmla="*/ 49 h 1671"/>
                  <a:gd name="T24" fmla="*/ 1568 w 2882"/>
                  <a:gd name="T25" fmla="*/ 98 h 1671"/>
                  <a:gd name="T26" fmla="*/ 1617 w 2882"/>
                  <a:gd name="T27" fmla="*/ 141 h 1671"/>
                  <a:gd name="T28" fmla="*/ 1688 w 2882"/>
                  <a:gd name="T29" fmla="*/ 185 h 1671"/>
                  <a:gd name="T30" fmla="*/ 1791 w 2882"/>
                  <a:gd name="T31" fmla="*/ 228 h 1671"/>
                  <a:gd name="T32" fmla="*/ 2040 w 2882"/>
                  <a:gd name="T33" fmla="*/ 310 h 1671"/>
                  <a:gd name="T34" fmla="*/ 2285 w 2882"/>
                  <a:gd name="T35" fmla="*/ 381 h 1671"/>
                  <a:gd name="T36" fmla="*/ 2464 w 2882"/>
                  <a:gd name="T37" fmla="*/ 435 h 1671"/>
                  <a:gd name="T38" fmla="*/ 2605 w 2882"/>
                  <a:gd name="T39" fmla="*/ 484 h 1671"/>
                  <a:gd name="T40" fmla="*/ 2708 w 2882"/>
                  <a:gd name="T41" fmla="*/ 528 h 1671"/>
                  <a:gd name="T42" fmla="*/ 2768 w 2882"/>
                  <a:gd name="T43" fmla="*/ 560 h 1671"/>
                  <a:gd name="T44" fmla="*/ 2795 w 2882"/>
                  <a:gd name="T45" fmla="*/ 593 h 1671"/>
                  <a:gd name="T46" fmla="*/ 2795 w 2882"/>
                  <a:gd name="T47" fmla="*/ 642 h 1671"/>
                  <a:gd name="T48" fmla="*/ 2762 w 2882"/>
                  <a:gd name="T49" fmla="*/ 691 h 1671"/>
                  <a:gd name="T50" fmla="*/ 2692 w 2882"/>
                  <a:gd name="T51" fmla="*/ 735 h 1671"/>
                  <a:gd name="T52" fmla="*/ 2589 w 2882"/>
                  <a:gd name="T53" fmla="*/ 778 h 1671"/>
                  <a:gd name="T54" fmla="*/ 2458 w 2882"/>
                  <a:gd name="T55" fmla="*/ 822 h 1671"/>
                  <a:gd name="T56" fmla="*/ 2301 w 2882"/>
                  <a:gd name="T57" fmla="*/ 865 h 1671"/>
                  <a:gd name="T58" fmla="*/ 2030 w 2882"/>
                  <a:gd name="T59" fmla="*/ 930 h 1671"/>
                  <a:gd name="T60" fmla="*/ 1606 w 2882"/>
                  <a:gd name="T61" fmla="*/ 1034 h 1671"/>
                  <a:gd name="T62" fmla="*/ 1145 w 2882"/>
                  <a:gd name="T63" fmla="*/ 1164 h 1671"/>
                  <a:gd name="T64" fmla="*/ 673 w 2882"/>
                  <a:gd name="T65" fmla="*/ 1328 h 1671"/>
                  <a:gd name="T66" fmla="*/ 217 w 2882"/>
                  <a:gd name="T67" fmla="*/ 1545 h 1671"/>
                  <a:gd name="T68" fmla="*/ 353 w 2882"/>
                  <a:gd name="T69" fmla="*/ 1671 h 1671"/>
                  <a:gd name="T70" fmla="*/ 754 w 2882"/>
                  <a:gd name="T71" fmla="*/ 1469 h 1671"/>
                  <a:gd name="T72" fmla="*/ 1145 w 2882"/>
                  <a:gd name="T73" fmla="*/ 1311 h 1671"/>
                  <a:gd name="T74" fmla="*/ 1519 w 2882"/>
                  <a:gd name="T75" fmla="*/ 1186 h 1671"/>
                  <a:gd name="T76" fmla="*/ 1861 w 2882"/>
                  <a:gd name="T77" fmla="*/ 1083 h 1671"/>
                  <a:gd name="T78" fmla="*/ 2165 w 2882"/>
                  <a:gd name="T79" fmla="*/ 1007 h 1671"/>
                  <a:gd name="T80" fmla="*/ 2426 w 2882"/>
                  <a:gd name="T81" fmla="*/ 947 h 1671"/>
                  <a:gd name="T82" fmla="*/ 2626 w 2882"/>
                  <a:gd name="T83" fmla="*/ 892 h 1671"/>
                  <a:gd name="T84" fmla="*/ 2762 w 2882"/>
                  <a:gd name="T85" fmla="*/ 838 h 1671"/>
                  <a:gd name="T86" fmla="*/ 2827 w 2882"/>
                  <a:gd name="T87" fmla="*/ 794 h 1671"/>
                  <a:gd name="T88" fmla="*/ 2865 w 2882"/>
                  <a:gd name="T89" fmla="*/ 745 h 1671"/>
                  <a:gd name="T90" fmla="*/ 2882 w 2882"/>
                  <a:gd name="T91" fmla="*/ 702 h 1671"/>
                  <a:gd name="T92" fmla="*/ 2854 w 2882"/>
                  <a:gd name="T93" fmla="*/ 620 h 1671"/>
                  <a:gd name="T94" fmla="*/ 2800 w 2882"/>
                  <a:gd name="T95" fmla="*/ 560 h 1671"/>
                  <a:gd name="T96" fmla="*/ 2773 w 2882"/>
                  <a:gd name="T97" fmla="*/ 544 h 1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a:noFill/>
              </a:ln>
              <a:extLst>
                <a:ext uri="{91240B29-F687-4F45-9708-019B960494DF}"/>
              </a:extLst>
            </p:spPr>
            <p:txBody>
              <a:bodyPr/>
              <a:lstStyle/>
              <a:p>
                <a:pPr>
                  <a:defRPr/>
                </a:pPr>
                <a:endParaRPr lang="en-US"/>
              </a:p>
            </p:txBody>
          </p:sp>
          <p:sp>
            <p:nvSpPr>
              <p:cNvPr id="9" name="Freeform 5"/>
              <p:cNvSpPr>
                <a:spLocks/>
              </p:cNvSpPr>
              <p:nvPr/>
            </p:nvSpPr>
            <p:spPr bwMode="hidden">
              <a:xfrm>
                <a:off x="4170" y="2671"/>
                <a:ext cx="1259" cy="811"/>
              </a:xfrm>
              <a:custGeom>
                <a:avLst/>
                <a:gdLst>
                  <a:gd name="T0" fmla="*/ 1259 w 1259"/>
                  <a:gd name="T1" fmla="*/ 615 h 811"/>
                  <a:gd name="T2" fmla="*/ 1248 w 1259"/>
                  <a:gd name="T3" fmla="*/ 588 h 811"/>
                  <a:gd name="T4" fmla="*/ 1237 w 1259"/>
                  <a:gd name="T5" fmla="*/ 566 h 811"/>
                  <a:gd name="T6" fmla="*/ 1216 w 1259"/>
                  <a:gd name="T7" fmla="*/ 539 h 811"/>
                  <a:gd name="T8" fmla="*/ 1188 w 1259"/>
                  <a:gd name="T9" fmla="*/ 517 h 811"/>
                  <a:gd name="T10" fmla="*/ 1123 w 1259"/>
                  <a:gd name="T11" fmla="*/ 479 h 811"/>
                  <a:gd name="T12" fmla="*/ 1042 w 1259"/>
                  <a:gd name="T13" fmla="*/ 441 h 811"/>
                  <a:gd name="T14" fmla="*/ 944 w 1259"/>
                  <a:gd name="T15" fmla="*/ 408 h 811"/>
                  <a:gd name="T16" fmla="*/ 841 w 1259"/>
                  <a:gd name="T17" fmla="*/ 381 h 811"/>
                  <a:gd name="T18" fmla="*/ 727 w 1259"/>
                  <a:gd name="T19" fmla="*/ 348 h 811"/>
                  <a:gd name="T20" fmla="*/ 613 w 1259"/>
                  <a:gd name="T21" fmla="*/ 321 h 811"/>
                  <a:gd name="T22" fmla="*/ 499 w 1259"/>
                  <a:gd name="T23" fmla="*/ 294 h 811"/>
                  <a:gd name="T24" fmla="*/ 391 w 1259"/>
                  <a:gd name="T25" fmla="*/ 261 h 811"/>
                  <a:gd name="T26" fmla="*/ 288 w 1259"/>
                  <a:gd name="T27" fmla="*/ 229 h 811"/>
                  <a:gd name="T28" fmla="*/ 195 w 1259"/>
                  <a:gd name="T29" fmla="*/ 196 h 811"/>
                  <a:gd name="T30" fmla="*/ 119 w 1259"/>
                  <a:gd name="T31" fmla="*/ 152 h 811"/>
                  <a:gd name="T32" fmla="*/ 54 w 1259"/>
                  <a:gd name="T33" fmla="*/ 109 h 811"/>
                  <a:gd name="T34" fmla="*/ 33 w 1259"/>
                  <a:gd name="T35" fmla="*/ 87 h 811"/>
                  <a:gd name="T36" fmla="*/ 16 w 1259"/>
                  <a:gd name="T37" fmla="*/ 60 h 811"/>
                  <a:gd name="T38" fmla="*/ 5 w 1259"/>
                  <a:gd name="T39" fmla="*/ 33 h 811"/>
                  <a:gd name="T40" fmla="*/ 0 w 1259"/>
                  <a:gd name="T41" fmla="*/ 0 h 811"/>
                  <a:gd name="T42" fmla="*/ 0 w 1259"/>
                  <a:gd name="T43" fmla="*/ 6 h 811"/>
                  <a:gd name="T44" fmla="*/ 0 w 1259"/>
                  <a:gd name="T45" fmla="*/ 11 h 811"/>
                  <a:gd name="T46" fmla="*/ 0 w 1259"/>
                  <a:gd name="T47" fmla="*/ 38 h 811"/>
                  <a:gd name="T48" fmla="*/ 5 w 1259"/>
                  <a:gd name="T49" fmla="*/ 60 h 811"/>
                  <a:gd name="T50" fmla="*/ 16 w 1259"/>
                  <a:gd name="T51" fmla="*/ 87 h 811"/>
                  <a:gd name="T52" fmla="*/ 33 w 1259"/>
                  <a:gd name="T53" fmla="*/ 114 h 811"/>
                  <a:gd name="T54" fmla="*/ 54 w 1259"/>
                  <a:gd name="T55" fmla="*/ 142 h 811"/>
                  <a:gd name="T56" fmla="*/ 87 w 1259"/>
                  <a:gd name="T57" fmla="*/ 174 h 811"/>
                  <a:gd name="T58" fmla="*/ 125 w 1259"/>
                  <a:gd name="T59" fmla="*/ 207 h 811"/>
                  <a:gd name="T60" fmla="*/ 179 w 1259"/>
                  <a:gd name="T61" fmla="*/ 240 h 811"/>
                  <a:gd name="T62" fmla="*/ 244 w 1259"/>
                  <a:gd name="T63" fmla="*/ 278 h 811"/>
                  <a:gd name="T64" fmla="*/ 326 w 1259"/>
                  <a:gd name="T65" fmla="*/ 310 h 811"/>
                  <a:gd name="T66" fmla="*/ 418 w 1259"/>
                  <a:gd name="T67" fmla="*/ 348 h 811"/>
                  <a:gd name="T68" fmla="*/ 526 w 1259"/>
                  <a:gd name="T69" fmla="*/ 381 h 811"/>
                  <a:gd name="T70" fmla="*/ 657 w 1259"/>
                  <a:gd name="T71" fmla="*/ 414 h 811"/>
                  <a:gd name="T72" fmla="*/ 749 w 1259"/>
                  <a:gd name="T73" fmla="*/ 435 h 811"/>
                  <a:gd name="T74" fmla="*/ 830 w 1259"/>
                  <a:gd name="T75" fmla="*/ 463 h 811"/>
                  <a:gd name="T76" fmla="*/ 901 w 1259"/>
                  <a:gd name="T77" fmla="*/ 490 h 811"/>
                  <a:gd name="T78" fmla="*/ 966 w 1259"/>
                  <a:gd name="T79" fmla="*/ 512 h 811"/>
                  <a:gd name="T80" fmla="*/ 1015 w 1259"/>
                  <a:gd name="T81" fmla="*/ 539 h 811"/>
                  <a:gd name="T82" fmla="*/ 1053 w 1259"/>
                  <a:gd name="T83" fmla="*/ 566 h 811"/>
                  <a:gd name="T84" fmla="*/ 1080 w 1259"/>
                  <a:gd name="T85" fmla="*/ 593 h 811"/>
                  <a:gd name="T86" fmla="*/ 1102 w 1259"/>
                  <a:gd name="T87" fmla="*/ 620 h 811"/>
                  <a:gd name="T88" fmla="*/ 1112 w 1259"/>
                  <a:gd name="T89" fmla="*/ 648 h 811"/>
                  <a:gd name="T90" fmla="*/ 1118 w 1259"/>
                  <a:gd name="T91" fmla="*/ 675 h 811"/>
                  <a:gd name="T92" fmla="*/ 1112 w 1259"/>
                  <a:gd name="T93" fmla="*/ 697 h 811"/>
                  <a:gd name="T94" fmla="*/ 1096 w 1259"/>
                  <a:gd name="T95" fmla="*/ 724 h 811"/>
                  <a:gd name="T96" fmla="*/ 1080 w 1259"/>
                  <a:gd name="T97" fmla="*/ 746 h 811"/>
                  <a:gd name="T98" fmla="*/ 1053 w 1259"/>
                  <a:gd name="T99" fmla="*/ 767 h 811"/>
                  <a:gd name="T100" fmla="*/ 1015 w 1259"/>
                  <a:gd name="T101" fmla="*/ 789 h 811"/>
                  <a:gd name="T102" fmla="*/ 977 w 1259"/>
                  <a:gd name="T103" fmla="*/ 811 h 811"/>
                  <a:gd name="T104" fmla="*/ 1047 w 1259"/>
                  <a:gd name="T105" fmla="*/ 789 h 811"/>
                  <a:gd name="T106" fmla="*/ 1107 w 1259"/>
                  <a:gd name="T107" fmla="*/ 767 h 811"/>
                  <a:gd name="T108" fmla="*/ 1156 w 1259"/>
                  <a:gd name="T109" fmla="*/ 746 h 811"/>
                  <a:gd name="T110" fmla="*/ 1199 w 1259"/>
                  <a:gd name="T111" fmla="*/ 724 h 811"/>
                  <a:gd name="T112" fmla="*/ 1226 w 1259"/>
                  <a:gd name="T113" fmla="*/ 702 h 811"/>
                  <a:gd name="T114" fmla="*/ 1248 w 1259"/>
                  <a:gd name="T115" fmla="*/ 675 h 811"/>
                  <a:gd name="T116" fmla="*/ 1259 w 1259"/>
                  <a:gd name="T117" fmla="*/ 648 h 811"/>
                  <a:gd name="T118" fmla="*/ 1259 w 1259"/>
                  <a:gd name="T119" fmla="*/ 615 h 811"/>
                  <a:gd name="T120" fmla="*/ 1259 w 1259"/>
                  <a:gd name="T121" fmla="*/ 615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a:noFill/>
              </a:ln>
              <a:extLst>
                <a:ext uri="{91240B29-F687-4F45-9708-019B960494DF}"/>
              </a:extLst>
            </p:spPr>
            <p:txBody>
              <a:bodyPr/>
              <a:lstStyle/>
              <a:p>
                <a:pPr>
                  <a:defRPr/>
                </a:pPr>
                <a:endParaRPr lang="en-US"/>
              </a:p>
            </p:txBody>
          </p:sp>
          <p:sp>
            <p:nvSpPr>
              <p:cNvPr id="10" name="Freeform 6"/>
              <p:cNvSpPr>
                <a:spLocks/>
              </p:cNvSpPr>
              <p:nvPr/>
            </p:nvSpPr>
            <p:spPr bwMode="hidden">
              <a:xfrm>
                <a:off x="2900" y="3346"/>
                <a:ext cx="2849" cy="969"/>
              </a:xfrm>
              <a:custGeom>
                <a:avLst/>
                <a:gdLst>
                  <a:gd name="T0" fmla="*/ 92 w 2849"/>
                  <a:gd name="T1" fmla="*/ 958 h 969"/>
                  <a:gd name="T2" fmla="*/ 0 w 2849"/>
                  <a:gd name="T3" fmla="*/ 969 h 969"/>
                  <a:gd name="T4" fmla="*/ 391 w 2849"/>
                  <a:gd name="T5" fmla="*/ 969 h 969"/>
                  <a:gd name="T6" fmla="*/ 434 w 2849"/>
                  <a:gd name="T7" fmla="*/ 947 h 969"/>
                  <a:gd name="T8" fmla="*/ 483 w 2849"/>
                  <a:gd name="T9" fmla="*/ 914 h 969"/>
                  <a:gd name="T10" fmla="*/ 554 w 2849"/>
                  <a:gd name="T11" fmla="*/ 876 h 969"/>
                  <a:gd name="T12" fmla="*/ 635 w 2849"/>
                  <a:gd name="T13" fmla="*/ 838 h 969"/>
                  <a:gd name="T14" fmla="*/ 727 w 2849"/>
                  <a:gd name="T15" fmla="*/ 794 h 969"/>
                  <a:gd name="T16" fmla="*/ 836 w 2849"/>
                  <a:gd name="T17" fmla="*/ 745 h 969"/>
                  <a:gd name="T18" fmla="*/ 961 w 2849"/>
                  <a:gd name="T19" fmla="*/ 696 h 969"/>
                  <a:gd name="T20" fmla="*/ 1102 w 2849"/>
                  <a:gd name="T21" fmla="*/ 642 h 969"/>
                  <a:gd name="T22" fmla="*/ 1259 w 2849"/>
                  <a:gd name="T23" fmla="*/ 582 h 969"/>
                  <a:gd name="T24" fmla="*/ 1433 w 2849"/>
                  <a:gd name="T25" fmla="*/ 522 h 969"/>
                  <a:gd name="T26" fmla="*/ 1623 w 2849"/>
                  <a:gd name="T27" fmla="*/ 462 h 969"/>
                  <a:gd name="T28" fmla="*/ 1829 w 2849"/>
                  <a:gd name="T29" fmla="*/ 403 h 969"/>
                  <a:gd name="T30" fmla="*/ 2057 w 2849"/>
                  <a:gd name="T31" fmla="*/ 343 h 969"/>
                  <a:gd name="T32" fmla="*/ 2301 w 2849"/>
                  <a:gd name="T33" fmla="*/ 283 h 969"/>
                  <a:gd name="T34" fmla="*/ 2567 w 2849"/>
                  <a:gd name="T35" fmla="*/ 223 h 969"/>
                  <a:gd name="T36" fmla="*/ 2849 w 2849"/>
                  <a:gd name="T37" fmla="*/ 163 h 969"/>
                  <a:gd name="T38" fmla="*/ 2849 w 2849"/>
                  <a:gd name="T39" fmla="*/ 0 h 969"/>
                  <a:gd name="T40" fmla="*/ 2817 w 2849"/>
                  <a:gd name="T41" fmla="*/ 16 h 969"/>
                  <a:gd name="T42" fmla="*/ 2773 w 2849"/>
                  <a:gd name="T43" fmla="*/ 33 h 969"/>
                  <a:gd name="T44" fmla="*/ 2719 w 2849"/>
                  <a:gd name="T45" fmla="*/ 54 h 969"/>
                  <a:gd name="T46" fmla="*/ 2648 w 2849"/>
                  <a:gd name="T47" fmla="*/ 76 h 969"/>
                  <a:gd name="T48" fmla="*/ 2572 w 2849"/>
                  <a:gd name="T49" fmla="*/ 98 h 969"/>
                  <a:gd name="T50" fmla="*/ 2491 w 2849"/>
                  <a:gd name="T51" fmla="*/ 120 h 969"/>
                  <a:gd name="T52" fmla="*/ 2399 w 2849"/>
                  <a:gd name="T53" fmla="*/ 147 h 969"/>
                  <a:gd name="T54" fmla="*/ 2301 w 2849"/>
                  <a:gd name="T55" fmla="*/ 169 h 969"/>
                  <a:gd name="T56" fmla="*/ 2095 w 2849"/>
                  <a:gd name="T57" fmla="*/ 223 h 969"/>
                  <a:gd name="T58" fmla="*/ 1889 w 2849"/>
                  <a:gd name="T59" fmla="*/ 277 h 969"/>
                  <a:gd name="T60" fmla="*/ 1688 w 2849"/>
                  <a:gd name="T61" fmla="*/ 326 h 969"/>
                  <a:gd name="T62" fmla="*/ 1590 w 2849"/>
                  <a:gd name="T63" fmla="*/ 354 h 969"/>
                  <a:gd name="T64" fmla="*/ 1503 w 2849"/>
                  <a:gd name="T65" fmla="*/ 381 h 969"/>
                  <a:gd name="T66" fmla="*/ 1107 w 2849"/>
                  <a:gd name="T67" fmla="*/ 506 h 969"/>
                  <a:gd name="T68" fmla="*/ 912 w 2849"/>
                  <a:gd name="T69" fmla="*/ 577 h 969"/>
                  <a:gd name="T70" fmla="*/ 727 w 2849"/>
                  <a:gd name="T71" fmla="*/ 647 h 969"/>
                  <a:gd name="T72" fmla="*/ 548 w 2849"/>
                  <a:gd name="T73" fmla="*/ 718 h 969"/>
                  <a:gd name="T74" fmla="*/ 380 w 2849"/>
                  <a:gd name="T75" fmla="*/ 794 h 969"/>
                  <a:gd name="T76" fmla="*/ 228 w 2849"/>
                  <a:gd name="T77" fmla="*/ 876 h 969"/>
                  <a:gd name="T78" fmla="*/ 92 w 2849"/>
                  <a:gd name="T79" fmla="*/ 958 h 969"/>
                  <a:gd name="T80" fmla="*/ 92 w 2849"/>
                  <a:gd name="T81" fmla="*/ 958 h 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a:noFill/>
              </a:ln>
              <a:extLst>
                <a:ext uri="{91240B29-F687-4F45-9708-019B960494DF}"/>
              </a:extLst>
            </p:spPr>
            <p:txBody>
              <a:bodyPr/>
              <a:lstStyle/>
              <a:p>
                <a:pPr>
                  <a:defRPr/>
                </a:pPr>
                <a:endParaRPr lang="en-US"/>
              </a:p>
            </p:txBody>
          </p:sp>
          <p:sp>
            <p:nvSpPr>
              <p:cNvPr id="11" name="Freeform 7"/>
              <p:cNvSpPr>
                <a:spLocks/>
              </p:cNvSpPr>
              <p:nvPr/>
            </p:nvSpPr>
            <p:spPr bwMode="hidden">
              <a:xfrm>
                <a:off x="2748" y="2230"/>
                <a:ext cx="3007" cy="2085"/>
              </a:xfrm>
              <a:custGeom>
                <a:avLst/>
                <a:gdLst>
                  <a:gd name="T0" fmla="*/ 1433 w 3007"/>
                  <a:gd name="T1" fmla="*/ 474 h 2085"/>
                  <a:gd name="T2" fmla="*/ 1460 w 3007"/>
                  <a:gd name="T3" fmla="*/ 528 h 2085"/>
                  <a:gd name="T4" fmla="*/ 1541 w 3007"/>
                  <a:gd name="T5" fmla="*/ 593 h 2085"/>
                  <a:gd name="T6" fmla="*/ 1715 w 3007"/>
                  <a:gd name="T7" fmla="*/ 670 h 2085"/>
                  <a:gd name="T8" fmla="*/ 1927 w 3007"/>
                  <a:gd name="T9" fmla="*/ 735 h 2085"/>
                  <a:gd name="T10" fmla="*/ 2155 w 3007"/>
                  <a:gd name="T11" fmla="*/ 789 h 2085"/>
                  <a:gd name="T12" fmla="*/ 2372 w 3007"/>
                  <a:gd name="T13" fmla="*/ 849 h 2085"/>
                  <a:gd name="T14" fmla="*/ 2551 w 3007"/>
                  <a:gd name="T15" fmla="*/ 920 h 2085"/>
                  <a:gd name="T16" fmla="*/ 2638 w 3007"/>
                  <a:gd name="T17" fmla="*/ 980 h 2085"/>
                  <a:gd name="T18" fmla="*/ 2676 w 3007"/>
                  <a:gd name="T19" fmla="*/ 1029 h 2085"/>
                  <a:gd name="T20" fmla="*/ 2681 w 3007"/>
                  <a:gd name="T21" fmla="*/ 1083 h 2085"/>
                  <a:gd name="T22" fmla="*/ 2665 w 3007"/>
                  <a:gd name="T23" fmla="*/ 1127 h 2085"/>
                  <a:gd name="T24" fmla="*/ 2616 w 3007"/>
                  <a:gd name="T25" fmla="*/ 1170 h 2085"/>
                  <a:gd name="T26" fmla="*/ 2545 w 3007"/>
                  <a:gd name="T27" fmla="*/ 1208 h 2085"/>
                  <a:gd name="T28" fmla="*/ 2448 w 3007"/>
                  <a:gd name="T29" fmla="*/ 1241 h 2085"/>
                  <a:gd name="T30" fmla="*/ 2328 w 3007"/>
                  <a:gd name="T31" fmla="*/ 1274 h 2085"/>
                  <a:gd name="T32" fmla="*/ 2106 w 3007"/>
                  <a:gd name="T33" fmla="*/ 1328 h 2085"/>
                  <a:gd name="T34" fmla="*/ 1742 w 3007"/>
                  <a:gd name="T35" fmla="*/ 1421 h 2085"/>
                  <a:gd name="T36" fmla="*/ 1308 w 3007"/>
                  <a:gd name="T37" fmla="*/ 1540 h 2085"/>
                  <a:gd name="T38" fmla="*/ 820 w 3007"/>
                  <a:gd name="T39" fmla="*/ 1709 h 2085"/>
                  <a:gd name="T40" fmla="*/ 282 w 3007"/>
                  <a:gd name="T41" fmla="*/ 1943 h 2085"/>
                  <a:gd name="T42" fmla="*/ 152 w 3007"/>
                  <a:gd name="T43" fmla="*/ 2085 h 2085"/>
                  <a:gd name="T44" fmla="*/ 386 w 3007"/>
                  <a:gd name="T45" fmla="*/ 1992 h 2085"/>
                  <a:gd name="T46" fmla="*/ 700 w 3007"/>
                  <a:gd name="T47" fmla="*/ 1834 h 2085"/>
                  <a:gd name="T48" fmla="*/ 1064 w 3007"/>
                  <a:gd name="T49" fmla="*/ 1693 h 2085"/>
                  <a:gd name="T50" fmla="*/ 1661 w 3007"/>
                  <a:gd name="T51" fmla="*/ 1497 h 2085"/>
                  <a:gd name="T52" fmla="*/ 1845 w 3007"/>
                  <a:gd name="T53" fmla="*/ 1442 h 2085"/>
                  <a:gd name="T54" fmla="*/ 2252 w 3007"/>
                  <a:gd name="T55" fmla="*/ 1339 h 2085"/>
                  <a:gd name="T56" fmla="*/ 2551 w 3007"/>
                  <a:gd name="T57" fmla="*/ 1263 h 2085"/>
                  <a:gd name="T58" fmla="*/ 2730 w 3007"/>
                  <a:gd name="T59" fmla="*/ 1214 h 2085"/>
                  <a:gd name="T60" fmla="*/ 2876 w 3007"/>
                  <a:gd name="T61" fmla="*/ 1170 h 2085"/>
                  <a:gd name="T62" fmla="*/ 2974 w 3007"/>
                  <a:gd name="T63" fmla="*/ 1132 h 2085"/>
                  <a:gd name="T64" fmla="*/ 3007 w 3007"/>
                  <a:gd name="T65" fmla="*/ 871 h 2085"/>
                  <a:gd name="T66" fmla="*/ 2860 w 3007"/>
                  <a:gd name="T67" fmla="*/ 844 h 2085"/>
                  <a:gd name="T68" fmla="*/ 2670 w 3007"/>
                  <a:gd name="T69" fmla="*/ 806 h 2085"/>
                  <a:gd name="T70" fmla="*/ 2458 w 3007"/>
                  <a:gd name="T71" fmla="*/ 757 h 2085"/>
                  <a:gd name="T72" fmla="*/ 2138 w 3007"/>
                  <a:gd name="T73" fmla="*/ 670 h 2085"/>
                  <a:gd name="T74" fmla="*/ 1959 w 3007"/>
                  <a:gd name="T75" fmla="*/ 604 h 2085"/>
                  <a:gd name="T76" fmla="*/ 1824 w 3007"/>
                  <a:gd name="T77" fmla="*/ 534 h 2085"/>
                  <a:gd name="T78" fmla="*/ 1769 w 3007"/>
                  <a:gd name="T79" fmla="*/ 474 h 2085"/>
                  <a:gd name="T80" fmla="*/ 1753 w 3007"/>
                  <a:gd name="T81" fmla="*/ 436 h 2085"/>
                  <a:gd name="T82" fmla="*/ 1780 w 3007"/>
                  <a:gd name="T83" fmla="*/ 381 h 2085"/>
                  <a:gd name="T84" fmla="*/ 1862 w 3007"/>
                  <a:gd name="T85" fmla="*/ 316 h 2085"/>
                  <a:gd name="T86" fmla="*/ 1986 w 3007"/>
                  <a:gd name="T87" fmla="*/ 267 h 2085"/>
                  <a:gd name="T88" fmla="*/ 2149 w 3007"/>
                  <a:gd name="T89" fmla="*/ 229 h 2085"/>
                  <a:gd name="T90" fmla="*/ 2431 w 3007"/>
                  <a:gd name="T91" fmla="*/ 180 h 2085"/>
                  <a:gd name="T92" fmla="*/ 2827 w 3007"/>
                  <a:gd name="T93" fmla="*/ 125 h 2085"/>
                  <a:gd name="T94" fmla="*/ 3007 w 3007"/>
                  <a:gd name="T95" fmla="*/ 87 h 2085"/>
                  <a:gd name="T96" fmla="*/ 2909 w 3007"/>
                  <a:gd name="T97" fmla="*/ 22 h 2085"/>
                  <a:gd name="T98" fmla="*/ 2676 w 3007"/>
                  <a:gd name="T99" fmla="*/ 66 h 2085"/>
                  <a:gd name="T100" fmla="*/ 2285 w 3007"/>
                  <a:gd name="T101" fmla="*/ 120 h 2085"/>
                  <a:gd name="T102" fmla="*/ 2030 w 3007"/>
                  <a:gd name="T103" fmla="*/ 158 h 2085"/>
                  <a:gd name="T104" fmla="*/ 1791 w 3007"/>
                  <a:gd name="T105" fmla="*/ 202 h 2085"/>
                  <a:gd name="T106" fmla="*/ 1601 w 3007"/>
                  <a:gd name="T107" fmla="*/ 261 h 2085"/>
                  <a:gd name="T108" fmla="*/ 1471 w 3007"/>
                  <a:gd name="T109" fmla="*/ 338 h 2085"/>
                  <a:gd name="T110" fmla="*/ 1438 w 3007"/>
                  <a:gd name="T111" fmla="*/ 387 h 2085"/>
                  <a:gd name="T112" fmla="*/ 1427 w 3007"/>
                  <a:gd name="T113" fmla="*/ 441 h 208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close/>
                  </a:path>
                </a:pathLst>
              </a:custGeom>
              <a:solidFill>
                <a:schemeClr val="bg1"/>
              </a:solidFill>
              <a:ln w="9525">
                <a:noFill/>
                <a:round/>
                <a:headEnd/>
                <a:tailEnd/>
              </a:ln>
            </p:spPr>
            <p:txBody>
              <a:bodyPr/>
              <a:lstStyle/>
              <a:p>
                <a:pPr>
                  <a:defRPr/>
                </a:pPr>
                <a:endParaRPr lang="en-US"/>
              </a:p>
            </p:txBody>
          </p:sp>
          <p:sp>
            <p:nvSpPr>
              <p:cNvPr id="12" name="Freeform 8"/>
              <p:cNvSpPr>
                <a:spLocks/>
              </p:cNvSpPr>
              <p:nvPr/>
            </p:nvSpPr>
            <p:spPr bwMode="hidden">
              <a:xfrm>
                <a:off x="4501" y="2317"/>
                <a:ext cx="1248" cy="539"/>
              </a:xfrm>
              <a:custGeom>
                <a:avLst/>
                <a:gdLst>
                  <a:gd name="T0" fmla="*/ 0 w 1248"/>
                  <a:gd name="T1" fmla="*/ 332 h 539"/>
                  <a:gd name="T2" fmla="*/ 0 w 1248"/>
                  <a:gd name="T3" fmla="*/ 360 h 539"/>
                  <a:gd name="T4" fmla="*/ 5 w 1248"/>
                  <a:gd name="T5" fmla="*/ 387 h 539"/>
                  <a:gd name="T6" fmla="*/ 27 w 1248"/>
                  <a:gd name="T7" fmla="*/ 414 h 539"/>
                  <a:gd name="T8" fmla="*/ 54 w 1248"/>
                  <a:gd name="T9" fmla="*/ 436 h 539"/>
                  <a:gd name="T10" fmla="*/ 92 w 1248"/>
                  <a:gd name="T11" fmla="*/ 463 h 539"/>
                  <a:gd name="T12" fmla="*/ 141 w 1248"/>
                  <a:gd name="T13" fmla="*/ 490 h 539"/>
                  <a:gd name="T14" fmla="*/ 195 w 1248"/>
                  <a:gd name="T15" fmla="*/ 512 h 539"/>
                  <a:gd name="T16" fmla="*/ 255 w 1248"/>
                  <a:gd name="T17" fmla="*/ 539 h 539"/>
                  <a:gd name="T18" fmla="*/ 212 w 1248"/>
                  <a:gd name="T19" fmla="*/ 517 h 539"/>
                  <a:gd name="T20" fmla="*/ 179 w 1248"/>
                  <a:gd name="T21" fmla="*/ 490 h 539"/>
                  <a:gd name="T22" fmla="*/ 157 w 1248"/>
                  <a:gd name="T23" fmla="*/ 468 h 539"/>
                  <a:gd name="T24" fmla="*/ 141 w 1248"/>
                  <a:gd name="T25" fmla="*/ 447 h 539"/>
                  <a:gd name="T26" fmla="*/ 136 w 1248"/>
                  <a:gd name="T27" fmla="*/ 425 h 539"/>
                  <a:gd name="T28" fmla="*/ 136 w 1248"/>
                  <a:gd name="T29" fmla="*/ 403 h 539"/>
                  <a:gd name="T30" fmla="*/ 141 w 1248"/>
                  <a:gd name="T31" fmla="*/ 381 h 539"/>
                  <a:gd name="T32" fmla="*/ 157 w 1248"/>
                  <a:gd name="T33" fmla="*/ 365 h 539"/>
                  <a:gd name="T34" fmla="*/ 179 w 1248"/>
                  <a:gd name="T35" fmla="*/ 343 h 539"/>
                  <a:gd name="T36" fmla="*/ 201 w 1248"/>
                  <a:gd name="T37" fmla="*/ 327 h 539"/>
                  <a:gd name="T38" fmla="*/ 266 w 1248"/>
                  <a:gd name="T39" fmla="*/ 294 h 539"/>
                  <a:gd name="T40" fmla="*/ 353 w 1248"/>
                  <a:gd name="T41" fmla="*/ 262 h 539"/>
                  <a:gd name="T42" fmla="*/ 445 w 1248"/>
                  <a:gd name="T43" fmla="*/ 234 h 539"/>
                  <a:gd name="T44" fmla="*/ 554 w 1248"/>
                  <a:gd name="T45" fmla="*/ 213 h 539"/>
                  <a:gd name="T46" fmla="*/ 662 w 1248"/>
                  <a:gd name="T47" fmla="*/ 191 h 539"/>
                  <a:gd name="T48" fmla="*/ 890 w 1248"/>
                  <a:gd name="T49" fmla="*/ 153 h 539"/>
                  <a:gd name="T50" fmla="*/ 993 w 1248"/>
                  <a:gd name="T51" fmla="*/ 136 h 539"/>
                  <a:gd name="T52" fmla="*/ 1091 w 1248"/>
                  <a:gd name="T53" fmla="*/ 120 h 539"/>
                  <a:gd name="T54" fmla="*/ 1178 w 1248"/>
                  <a:gd name="T55" fmla="*/ 115 h 539"/>
                  <a:gd name="T56" fmla="*/ 1248 w 1248"/>
                  <a:gd name="T57" fmla="*/ 104 h 539"/>
                  <a:gd name="T58" fmla="*/ 1248 w 1248"/>
                  <a:gd name="T59" fmla="*/ 0 h 539"/>
                  <a:gd name="T60" fmla="*/ 1161 w 1248"/>
                  <a:gd name="T61" fmla="*/ 22 h 539"/>
                  <a:gd name="T62" fmla="*/ 1069 w 1248"/>
                  <a:gd name="T63" fmla="*/ 38 h 539"/>
                  <a:gd name="T64" fmla="*/ 874 w 1248"/>
                  <a:gd name="T65" fmla="*/ 71 h 539"/>
                  <a:gd name="T66" fmla="*/ 673 w 1248"/>
                  <a:gd name="T67" fmla="*/ 93 h 539"/>
                  <a:gd name="T68" fmla="*/ 483 w 1248"/>
                  <a:gd name="T69" fmla="*/ 126 h 539"/>
                  <a:gd name="T70" fmla="*/ 391 w 1248"/>
                  <a:gd name="T71" fmla="*/ 142 h 539"/>
                  <a:gd name="T72" fmla="*/ 309 w 1248"/>
                  <a:gd name="T73" fmla="*/ 158 h 539"/>
                  <a:gd name="T74" fmla="*/ 228 w 1248"/>
                  <a:gd name="T75" fmla="*/ 180 h 539"/>
                  <a:gd name="T76" fmla="*/ 163 w 1248"/>
                  <a:gd name="T77" fmla="*/ 202 h 539"/>
                  <a:gd name="T78" fmla="*/ 103 w 1248"/>
                  <a:gd name="T79" fmla="*/ 229 h 539"/>
                  <a:gd name="T80" fmla="*/ 54 w 1248"/>
                  <a:gd name="T81" fmla="*/ 256 h 539"/>
                  <a:gd name="T82" fmla="*/ 22 w 1248"/>
                  <a:gd name="T83" fmla="*/ 294 h 539"/>
                  <a:gd name="T84" fmla="*/ 0 w 1248"/>
                  <a:gd name="T85" fmla="*/ 332 h 539"/>
                  <a:gd name="T86" fmla="*/ 0 w 1248"/>
                  <a:gd name="T87" fmla="*/ 332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a:noFill/>
              </a:ln>
              <a:extLst>
                <a:ext uri="{91240B29-F687-4F45-9708-019B960494DF}"/>
              </a:extLst>
            </p:spPr>
            <p:txBody>
              <a:bodyPr/>
              <a:lstStyle/>
              <a:p>
                <a:pPr>
                  <a:defRPr/>
                </a:pPr>
                <a:endParaRPr lang="en-US"/>
              </a:p>
            </p:txBody>
          </p:sp>
        </p:grpSp>
        <p:sp>
          <p:nvSpPr>
            <p:cNvPr id="6" name="Freeform 9"/>
            <p:cNvSpPr>
              <a:spLocks/>
            </p:cNvSpPr>
            <p:nvPr/>
          </p:nvSpPr>
          <p:spPr bwMode="hidden">
            <a:xfrm>
              <a:off x="3322" y="1341"/>
              <a:ext cx="1825" cy="1537"/>
            </a:xfrm>
            <a:custGeom>
              <a:avLst/>
              <a:gdLst>
                <a:gd name="T0" fmla="*/ 982 w 2296"/>
                <a:gd name="T1" fmla="*/ 1061 h 1469"/>
                <a:gd name="T2" fmla="*/ 1357 w 2296"/>
                <a:gd name="T3" fmla="*/ 1012 h 1469"/>
                <a:gd name="T4" fmla="*/ 1666 w 2296"/>
                <a:gd name="T5" fmla="*/ 957 h 1469"/>
                <a:gd name="T6" fmla="*/ 1916 w 2296"/>
                <a:gd name="T7" fmla="*/ 897 h 1469"/>
                <a:gd name="T8" fmla="*/ 2100 w 2296"/>
                <a:gd name="T9" fmla="*/ 832 h 1469"/>
                <a:gd name="T10" fmla="*/ 2220 w 2296"/>
                <a:gd name="T11" fmla="*/ 756 h 1469"/>
                <a:gd name="T12" fmla="*/ 2285 w 2296"/>
                <a:gd name="T13" fmla="*/ 669 h 1469"/>
                <a:gd name="T14" fmla="*/ 2290 w 2296"/>
                <a:gd name="T15" fmla="*/ 560 h 1469"/>
                <a:gd name="T16" fmla="*/ 2241 w 2296"/>
                <a:gd name="T17" fmla="*/ 457 h 1469"/>
                <a:gd name="T18" fmla="*/ 2144 w 2296"/>
                <a:gd name="T19" fmla="*/ 364 h 1469"/>
                <a:gd name="T20" fmla="*/ 2008 w 2296"/>
                <a:gd name="T21" fmla="*/ 277 h 1469"/>
                <a:gd name="T22" fmla="*/ 1769 w 2296"/>
                <a:gd name="T23" fmla="*/ 157 h 1469"/>
                <a:gd name="T24" fmla="*/ 1612 w 2296"/>
                <a:gd name="T25" fmla="*/ 92 h 1469"/>
                <a:gd name="T26" fmla="*/ 1476 w 2296"/>
                <a:gd name="T27" fmla="*/ 43 h 1469"/>
                <a:gd name="T28" fmla="*/ 1384 w 2296"/>
                <a:gd name="T29" fmla="*/ 10 h 1469"/>
                <a:gd name="T30" fmla="*/ 1346 w 2296"/>
                <a:gd name="T31" fmla="*/ 0 h 1469"/>
                <a:gd name="T32" fmla="*/ 1655 w 2296"/>
                <a:gd name="T33" fmla="*/ 119 h 1469"/>
                <a:gd name="T34" fmla="*/ 1948 w 2296"/>
                <a:gd name="T35" fmla="*/ 255 h 1469"/>
                <a:gd name="T36" fmla="*/ 2068 w 2296"/>
                <a:gd name="T37" fmla="*/ 326 h 1469"/>
                <a:gd name="T38" fmla="*/ 2171 w 2296"/>
                <a:gd name="T39" fmla="*/ 402 h 1469"/>
                <a:gd name="T40" fmla="*/ 2236 w 2296"/>
                <a:gd name="T41" fmla="*/ 478 h 1469"/>
                <a:gd name="T42" fmla="*/ 2263 w 2296"/>
                <a:gd name="T43" fmla="*/ 560 h 1469"/>
                <a:gd name="T44" fmla="*/ 2241 w 2296"/>
                <a:gd name="T45" fmla="*/ 636 h 1469"/>
                <a:gd name="T46" fmla="*/ 2171 w 2296"/>
                <a:gd name="T47" fmla="*/ 702 h 1469"/>
                <a:gd name="T48" fmla="*/ 2062 w 2296"/>
                <a:gd name="T49" fmla="*/ 756 h 1469"/>
                <a:gd name="T50" fmla="*/ 1921 w 2296"/>
                <a:gd name="T51" fmla="*/ 800 h 1469"/>
                <a:gd name="T52" fmla="*/ 1748 w 2296"/>
                <a:gd name="T53" fmla="*/ 843 h 1469"/>
                <a:gd name="T54" fmla="*/ 1351 w 2296"/>
                <a:gd name="T55" fmla="*/ 908 h 1469"/>
                <a:gd name="T56" fmla="*/ 923 w 2296"/>
                <a:gd name="T57" fmla="*/ 968 h 1469"/>
                <a:gd name="T58" fmla="*/ 521 w 2296"/>
                <a:gd name="T59" fmla="*/ 1028 h 1469"/>
                <a:gd name="T60" fmla="*/ 353 w 2296"/>
                <a:gd name="T61" fmla="*/ 1066 h 1469"/>
                <a:gd name="T62" fmla="*/ 206 w 2296"/>
                <a:gd name="T63" fmla="*/ 1104 h 1469"/>
                <a:gd name="T64" fmla="*/ 92 w 2296"/>
                <a:gd name="T65" fmla="*/ 1148 h 1469"/>
                <a:gd name="T66" fmla="*/ 22 w 2296"/>
                <a:gd name="T67" fmla="*/ 1202 h 1469"/>
                <a:gd name="T68" fmla="*/ 0 w 2296"/>
                <a:gd name="T69" fmla="*/ 1262 h 1469"/>
                <a:gd name="T70" fmla="*/ 27 w 2296"/>
                <a:gd name="T71" fmla="*/ 1327 h 1469"/>
                <a:gd name="T72" fmla="*/ 98 w 2296"/>
                <a:gd name="T73" fmla="*/ 1382 h 1469"/>
                <a:gd name="T74" fmla="*/ 196 w 2296"/>
                <a:gd name="T75" fmla="*/ 1425 h 1469"/>
                <a:gd name="T76" fmla="*/ 326 w 2296"/>
                <a:gd name="T77" fmla="*/ 1469 h 1469"/>
                <a:gd name="T78" fmla="*/ 217 w 2296"/>
                <a:gd name="T79" fmla="*/ 1414 h 1469"/>
                <a:gd name="T80" fmla="*/ 147 w 2296"/>
                <a:gd name="T81" fmla="*/ 1360 h 1469"/>
                <a:gd name="T82" fmla="*/ 120 w 2296"/>
                <a:gd name="T83" fmla="*/ 1306 h 1469"/>
                <a:gd name="T84" fmla="*/ 141 w 2296"/>
                <a:gd name="T85" fmla="*/ 1257 h 1469"/>
                <a:gd name="T86" fmla="*/ 212 w 2296"/>
                <a:gd name="T87" fmla="*/ 1208 h 1469"/>
                <a:gd name="T88" fmla="*/ 342 w 2296"/>
                <a:gd name="T89" fmla="*/ 1164 h 1469"/>
                <a:gd name="T90" fmla="*/ 527 w 2296"/>
                <a:gd name="T91" fmla="*/ 1121 h 1469"/>
                <a:gd name="T92" fmla="*/ 771 w 2296"/>
                <a:gd name="T93" fmla="*/ 1088 h 1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a:noFill/>
            </a:ln>
            <a:extLst>
              <a:ext uri="{91240B29-F687-4F45-9708-019B960494DF}"/>
            </a:extLst>
          </p:spPr>
          <p:txBody>
            <a:bodyPr/>
            <a:lstStyle/>
            <a:p>
              <a:pPr>
                <a:defRPr/>
              </a:pPr>
              <a:endParaRPr lang="en-US"/>
            </a:p>
          </p:txBody>
        </p:sp>
        <p:sp>
          <p:nvSpPr>
            <p:cNvPr id="7" name="Freeform 10"/>
            <p:cNvSpPr>
              <a:spLocks/>
            </p:cNvSpPr>
            <p:nvPr/>
          </p:nvSpPr>
          <p:spPr bwMode="hidden">
            <a:xfrm>
              <a:off x="0" y="0"/>
              <a:ext cx="5758" cy="1776"/>
            </a:xfrm>
            <a:custGeom>
              <a:avLst/>
              <a:gdLst>
                <a:gd name="T0" fmla="*/ 0 w 5740"/>
                <a:gd name="T1" fmla="*/ 0 h 1906"/>
                <a:gd name="T2" fmla="*/ 0 w 5740"/>
                <a:gd name="T3" fmla="*/ 1655 h 1906"/>
                <a:gd name="T4" fmla="*/ 5776 w 5740"/>
                <a:gd name="T5" fmla="*/ 1655 h 1906"/>
                <a:gd name="T6" fmla="*/ 5776 w 5740"/>
                <a:gd name="T7" fmla="*/ 0 h 1906"/>
                <a:gd name="T8" fmla="*/ 0 w 5740"/>
                <a:gd name="T9" fmla="*/ 0 h 1906"/>
                <a:gd name="T10" fmla="*/ 0 w 5740"/>
                <a:gd name="T11" fmla="*/ 0 h 190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740" h="1906">
                  <a:moveTo>
                    <a:pt x="0" y="0"/>
                  </a:moveTo>
                  <a:lnTo>
                    <a:pt x="0" y="1906"/>
                  </a:lnTo>
                  <a:lnTo>
                    <a:pt x="5740" y="1906"/>
                  </a:lnTo>
                  <a:lnTo>
                    <a:pt x="5740" y="0"/>
                  </a:lnTo>
                  <a:lnTo>
                    <a:pt x="0" y="0"/>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en-US"/>
            </a:p>
          </p:txBody>
        </p:sp>
      </p:grpSp>
      <p:sp>
        <p:nvSpPr>
          <p:cNvPr id="68619" name="Rectangle 11"/>
          <p:cNvSpPr>
            <a:spLocks noGrp="1" noChangeArrowheads="1"/>
          </p:cNvSpPr>
          <p:nvPr>
            <p:ph type="ctrTitle" sz="quarter"/>
          </p:nvPr>
        </p:nvSpPr>
        <p:spPr>
          <a:xfrm>
            <a:off x="685800" y="1736725"/>
            <a:ext cx="7772400" cy="1920875"/>
          </a:xfrm>
        </p:spPr>
        <p:txBody>
          <a:bodyPr/>
          <a:lstStyle>
            <a:lvl1pPr>
              <a:defRPr sz="6000"/>
            </a:lvl1pPr>
          </a:lstStyle>
          <a:p>
            <a:pPr lvl="0"/>
            <a:r>
              <a:rPr lang="en-US" noProof="0" smtClean="0"/>
              <a:t>Click to edit Master title style</a:t>
            </a:r>
          </a:p>
        </p:txBody>
      </p:sp>
      <p:sp>
        <p:nvSpPr>
          <p:cNvPr id="68620" name="Rectangle 12"/>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pPr lvl="0"/>
            <a:r>
              <a:rPr lang="en-US" noProof="0" smtClean="0"/>
              <a:t>Click to edit Master subtitle style</a:t>
            </a:r>
          </a:p>
        </p:txBody>
      </p:sp>
      <p:sp>
        <p:nvSpPr>
          <p:cNvPr id="13" name="Rectangle 13"/>
          <p:cNvSpPr>
            <a:spLocks noGrp="1" noChangeArrowheads="1"/>
          </p:cNvSpPr>
          <p:nvPr>
            <p:ph type="dt" sz="quarter" idx="10"/>
          </p:nvPr>
        </p:nvSpPr>
        <p:spPr>
          <a:xfrm>
            <a:off x="457200" y="6248400"/>
            <a:ext cx="2133600" cy="476250"/>
          </a:xfrm>
        </p:spPr>
        <p:txBody>
          <a:bodyPr/>
          <a:lstStyle>
            <a:lvl1pPr>
              <a:defRPr/>
            </a:lvl1pPr>
          </a:lstStyle>
          <a:p>
            <a:pPr>
              <a:defRPr/>
            </a:pPr>
            <a:r>
              <a:rPr lang="en-US"/>
              <a:t>U.S. Export Market Development Programs, Shida Henneberry</a:t>
            </a:r>
          </a:p>
        </p:txBody>
      </p:sp>
      <p:sp>
        <p:nvSpPr>
          <p:cNvPr id="14" name="Rectangle 14"/>
          <p:cNvSpPr>
            <a:spLocks noGrp="1" noChangeArrowheads="1"/>
          </p:cNvSpPr>
          <p:nvPr>
            <p:ph type="ftr" sz="quarter" idx="11"/>
          </p:nvPr>
        </p:nvSpPr>
        <p:spPr>
          <a:xfrm>
            <a:off x="3124200" y="6251575"/>
            <a:ext cx="2895600" cy="476250"/>
          </a:xfrm>
        </p:spPr>
        <p:txBody>
          <a:bodyPr/>
          <a:lstStyle>
            <a:lvl1pPr>
              <a:defRPr/>
            </a:lvl1pPr>
          </a:lstStyle>
          <a:p>
            <a:pPr>
              <a:defRPr/>
            </a:pPr>
            <a:r>
              <a:rPr lang="en-US"/>
              <a:t>U.S. Ag Export Development Programs Shida Rastegari Henneberry</a:t>
            </a:r>
          </a:p>
        </p:txBody>
      </p:sp>
      <p:sp>
        <p:nvSpPr>
          <p:cNvPr id="15" name="Rectangle 15"/>
          <p:cNvSpPr>
            <a:spLocks noGrp="1" noChangeArrowheads="1"/>
          </p:cNvSpPr>
          <p:nvPr>
            <p:ph type="sldNum" sz="quarter" idx="12"/>
          </p:nvPr>
        </p:nvSpPr>
        <p:spPr>
          <a:xfrm>
            <a:off x="6553200" y="6254750"/>
            <a:ext cx="2133600" cy="476250"/>
          </a:xfrm>
        </p:spPr>
        <p:txBody>
          <a:bodyPr/>
          <a:lstStyle>
            <a:lvl1pPr>
              <a:defRPr/>
            </a:lvl1pPr>
          </a:lstStyle>
          <a:p>
            <a:pPr>
              <a:defRPr/>
            </a:pPr>
            <a:fld id="{C0A8AF08-E55D-439F-AFEA-96BD44EE8628}"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r>
              <a:rPr lang="en-US"/>
              <a:t>U.S. Export Market Development Programs, Shida Henneberry</a:t>
            </a:r>
          </a:p>
        </p:txBody>
      </p:sp>
      <p:sp>
        <p:nvSpPr>
          <p:cNvPr id="5" name="Rectangle 3"/>
          <p:cNvSpPr>
            <a:spLocks noGrp="1" noChangeArrowheads="1"/>
          </p:cNvSpPr>
          <p:nvPr>
            <p:ph type="sldNum" sz="quarter" idx="11"/>
          </p:nvPr>
        </p:nvSpPr>
        <p:spPr>
          <a:ln/>
        </p:spPr>
        <p:txBody>
          <a:bodyPr/>
          <a:lstStyle>
            <a:lvl1pPr>
              <a:defRPr/>
            </a:lvl1pPr>
          </a:lstStyle>
          <a:p>
            <a:pPr>
              <a:defRPr/>
            </a:pPr>
            <a:fld id="{EAF3D9A1-2F61-402D-B42E-E58FFAAEA3A3}" type="slidenum">
              <a:rPr lang="en-US"/>
              <a:pPr>
                <a:defRPr/>
              </a:pPr>
              <a:t>‹#›</a:t>
            </a:fld>
            <a:endParaRPr lang="en-US"/>
          </a:p>
        </p:txBody>
      </p:sp>
      <p:sp>
        <p:nvSpPr>
          <p:cNvPr id="6" name="Rectangle 14"/>
          <p:cNvSpPr>
            <a:spLocks noGrp="1" noChangeArrowheads="1"/>
          </p:cNvSpPr>
          <p:nvPr>
            <p:ph type="ftr" sz="quarter" idx="12"/>
          </p:nvPr>
        </p:nvSpPr>
        <p:spPr>
          <a:ln/>
        </p:spPr>
        <p:txBody>
          <a:bodyPr/>
          <a:lstStyle>
            <a:lvl1pPr>
              <a:defRPr/>
            </a:lvl1pPr>
          </a:lstStyle>
          <a:p>
            <a:pPr>
              <a:defRPr/>
            </a:pPr>
            <a:r>
              <a:rPr lang="en-US"/>
              <a:t>U.S. Ag Export Development Programs Shida Rastegari Henneberry</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r>
              <a:rPr lang="en-US"/>
              <a:t>U.S. Export Market Development Programs, Shida Henneberry</a:t>
            </a:r>
          </a:p>
        </p:txBody>
      </p:sp>
      <p:sp>
        <p:nvSpPr>
          <p:cNvPr id="5" name="Rectangle 3"/>
          <p:cNvSpPr>
            <a:spLocks noGrp="1" noChangeArrowheads="1"/>
          </p:cNvSpPr>
          <p:nvPr>
            <p:ph type="sldNum" sz="quarter" idx="11"/>
          </p:nvPr>
        </p:nvSpPr>
        <p:spPr>
          <a:ln/>
        </p:spPr>
        <p:txBody>
          <a:bodyPr/>
          <a:lstStyle>
            <a:lvl1pPr>
              <a:defRPr/>
            </a:lvl1pPr>
          </a:lstStyle>
          <a:p>
            <a:pPr>
              <a:defRPr/>
            </a:pPr>
            <a:fld id="{C1EA4C10-FD46-4E35-8EFD-1B7151D95788}" type="slidenum">
              <a:rPr lang="en-US"/>
              <a:pPr>
                <a:defRPr/>
              </a:pPr>
              <a:t>‹#›</a:t>
            </a:fld>
            <a:endParaRPr lang="en-US"/>
          </a:p>
        </p:txBody>
      </p:sp>
      <p:sp>
        <p:nvSpPr>
          <p:cNvPr id="6" name="Rectangle 14"/>
          <p:cNvSpPr>
            <a:spLocks noGrp="1" noChangeArrowheads="1"/>
          </p:cNvSpPr>
          <p:nvPr>
            <p:ph type="ftr" sz="quarter" idx="12"/>
          </p:nvPr>
        </p:nvSpPr>
        <p:spPr>
          <a:ln/>
        </p:spPr>
        <p:txBody>
          <a:bodyPr/>
          <a:lstStyle>
            <a:lvl1pPr>
              <a:defRPr/>
            </a:lvl1pPr>
          </a:lstStyle>
          <a:p>
            <a:pPr>
              <a:defRPr/>
            </a:pPr>
            <a:r>
              <a:rPr lang="en-US"/>
              <a:t>U.S. Ag Export Development Programs Shida Rastegari Henneberry</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r>
              <a:rPr lang="en-US"/>
              <a:t>U.S. Export Market Development Programs, Shida Henneberry</a:t>
            </a:r>
          </a:p>
        </p:txBody>
      </p:sp>
      <p:sp>
        <p:nvSpPr>
          <p:cNvPr id="5" name="Rectangle 3"/>
          <p:cNvSpPr>
            <a:spLocks noGrp="1" noChangeArrowheads="1"/>
          </p:cNvSpPr>
          <p:nvPr>
            <p:ph type="sldNum" sz="quarter" idx="11"/>
          </p:nvPr>
        </p:nvSpPr>
        <p:spPr>
          <a:ln/>
        </p:spPr>
        <p:txBody>
          <a:bodyPr/>
          <a:lstStyle>
            <a:lvl1pPr>
              <a:defRPr/>
            </a:lvl1pPr>
          </a:lstStyle>
          <a:p>
            <a:pPr>
              <a:defRPr/>
            </a:pPr>
            <a:fld id="{CAF8677B-D102-4BBF-B71D-6759D5C43716}" type="slidenum">
              <a:rPr lang="en-US"/>
              <a:pPr>
                <a:defRPr/>
              </a:pPr>
              <a:t>‹#›</a:t>
            </a:fld>
            <a:endParaRPr lang="en-US"/>
          </a:p>
        </p:txBody>
      </p:sp>
      <p:sp>
        <p:nvSpPr>
          <p:cNvPr id="6" name="Rectangle 14"/>
          <p:cNvSpPr>
            <a:spLocks noGrp="1" noChangeArrowheads="1"/>
          </p:cNvSpPr>
          <p:nvPr>
            <p:ph type="ftr" sz="quarter" idx="12"/>
          </p:nvPr>
        </p:nvSpPr>
        <p:spPr>
          <a:ln/>
        </p:spPr>
        <p:txBody>
          <a:bodyPr/>
          <a:lstStyle>
            <a:lvl1pPr>
              <a:defRPr/>
            </a:lvl1pPr>
          </a:lstStyle>
          <a:p>
            <a:pPr>
              <a:defRPr/>
            </a:pPr>
            <a:r>
              <a:rPr lang="en-US"/>
              <a:t>U.S. Ag Export Development Programs Shida Rastegari Henneberry</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dt" sz="half" idx="10"/>
          </p:nvPr>
        </p:nvSpPr>
        <p:spPr>
          <a:ln/>
        </p:spPr>
        <p:txBody>
          <a:bodyPr/>
          <a:lstStyle>
            <a:lvl1pPr>
              <a:defRPr/>
            </a:lvl1pPr>
          </a:lstStyle>
          <a:p>
            <a:pPr>
              <a:defRPr/>
            </a:pPr>
            <a:r>
              <a:rPr lang="en-US"/>
              <a:t>U.S. Export Market Development Programs, Shida Henneberry</a:t>
            </a:r>
          </a:p>
        </p:txBody>
      </p:sp>
      <p:sp>
        <p:nvSpPr>
          <p:cNvPr id="5" name="Rectangle 3"/>
          <p:cNvSpPr>
            <a:spLocks noGrp="1" noChangeArrowheads="1"/>
          </p:cNvSpPr>
          <p:nvPr>
            <p:ph type="sldNum" sz="quarter" idx="11"/>
          </p:nvPr>
        </p:nvSpPr>
        <p:spPr>
          <a:ln/>
        </p:spPr>
        <p:txBody>
          <a:bodyPr/>
          <a:lstStyle>
            <a:lvl1pPr>
              <a:defRPr/>
            </a:lvl1pPr>
          </a:lstStyle>
          <a:p>
            <a:pPr>
              <a:defRPr/>
            </a:pPr>
            <a:fld id="{C7F76FE2-26A6-4B32-BCD4-41D5D29F8F53}" type="slidenum">
              <a:rPr lang="en-US"/>
              <a:pPr>
                <a:defRPr/>
              </a:pPr>
              <a:t>‹#›</a:t>
            </a:fld>
            <a:endParaRPr lang="en-US"/>
          </a:p>
        </p:txBody>
      </p:sp>
      <p:sp>
        <p:nvSpPr>
          <p:cNvPr id="6" name="Rectangle 14"/>
          <p:cNvSpPr>
            <a:spLocks noGrp="1" noChangeArrowheads="1"/>
          </p:cNvSpPr>
          <p:nvPr>
            <p:ph type="ftr" sz="quarter" idx="12"/>
          </p:nvPr>
        </p:nvSpPr>
        <p:spPr>
          <a:ln/>
        </p:spPr>
        <p:txBody>
          <a:bodyPr/>
          <a:lstStyle>
            <a:lvl1pPr>
              <a:defRPr/>
            </a:lvl1pPr>
          </a:lstStyle>
          <a:p>
            <a:pPr>
              <a:defRPr/>
            </a:pPr>
            <a:r>
              <a:rPr lang="en-US"/>
              <a:t>U.S. Ag Export Development Programs Shida Rastegari Henneberry</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a:ln/>
        </p:spPr>
        <p:txBody>
          <a:bodyPr/>
          <a:lstStyle>
            <a:lvl1pPr>
              <a:defRPr/>
            </a:lvl1pPr>
          </a:lstStyle>
          <a:p>
            <a:pPr>
              <a:defRPr/>
            </a:pPr>
            <a:r>
              <a:rPr lang="en-US"/>
              <a:t>U.S. Export Market Development Programs, Shida Henneberry</a:t>
            </a:r>
          </a:p>
        </p:txBody>
      </p:sp>
      <p:sp>
        <p:nvSpPr>
          <p:cNvPr id="6" name="Rectangle 3"/>
          <p:cNvSpPr>
            <a:spLocks noGrp="1" noChangeArrowheads="1"/>
          </p:cNvSpPr>
          <p:nvPr>
            <p:ph type="sldNum" sz="quarter" idx="11"/>
          </p:nvPr>
        </p:nvSpPr>
        <p:spPr>
          <a:ln/>
        </p:spPr>
        <p:txBody>
          <a:bodyPr/>
          <a:lstStyle>
            <a:lvl1pPr>
              <a:defRPr/>
            </a:lvl1pPr>
          </a:lstStyle>
          <a:p>
            <a:pPr>
              <a:defRPr/>
            </a:pPr>
            <a:fld id="{021C646C-90B6-4B4E-A329-D5EB2218AF57}" type="slidenum">
              <a:rPr lang="en-US"/>
              <a:pPr>
                <a:defRPr/>
              </a:pPr>
              <a:t>‹#›</a:t>
            </a:fld>
            <a:endParaRPr lang="en-US"/>
          </a:p>
        </p:txBody>
      </p:sp>
      <p:sp>
        <p:nvSpPr>
          <p:cNvPr id="7" name="Rectangle 14"/>
          <p:cNvSpPr>
            <a:spLocks noGrp="1" noChangeArrowheads="1"/>
          </p:cNvSpPr>
          <p:nvPr>
            <p:ph type="ftr" sz="quarter" idx="12"/>
          </p:nvPr>
        </p:nvSpPr>
        <p:spPr>
          <a:ln/>
        </p:spPr>
        <p:txBody>
          <a:bodyPr/>
          <a:lstStyle>
            <a:lvl1pPr>
              <a:defRPr/>
            </a:lvl1pPr>
          </a:lstStyle>
          <a:p>
            <a:pPr>
              <a:defRPr/>
            </a:pPr>
            <a:r>
              <a:rPr lang="en-US"/>
              <a:t>U.S. Ag Export Development Programs Shida Rastegari Henneberry</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
          <p:cNvSpPr>
            <a:spLocks noGrp="1" noChangeArrowheads="1"/>
          </p:cNvSpPr>
          <p:nvPr>
            <p:ph type="dt" sz="half" idx="10"/>
          </p:nvPr>
        </p:nvSpPr>
        <p:spPr>
          <a:ln/>
        </p:spPr>
        <p:txBody>
          <a:bodyPr/>
          <a:lstStyle>
            <a:lvl1pPr>
              <a:defRPr/>
            </a:lvl1pPr>
          </a:lstStyle>
          <a:p>
            <a:pPr>
              <a:defRPr/>
            </a:pPr>
            <a:r>
              <a:rPr lang="en-US"/>
              <a:t>U.S. Export Market Development Programs, Shida Henneberry</a:t>
            </a:r>
          </a:p>
        </p:txBody>
      </p:sp>
      <p:sp>
        <p:nvSpPr>
          <p:cNvPr id="8" name="Rectangle 3"/>
          <p:cNvSpPr>
            <a:spLocks noGrp="1" noChangeArrowheads="1"/>
          </p:cNvSpPr>
          <p:nvPr>
            <p:ph type="sldNum" sz="quarter" idx="11"/>
          </p:nvPr>
        </p:nvSpPr>
        <p:spPr>
          <a:ln/>
        </p:spPr>
        <p:txBody>
          <a:bodyPr/>
          <a:lstStyle>
            <a:lvl1pPr>
              <a:defRPr/>
            </a:lvl1pPr>
          </a:lstStyle>
          <a:p>
            <a:pPr>
              <a:defRPr/>
            </a:pPr>
            <a:fld id="{68B40785-B679-49B5-8D19-543989E70158}" type="slidenum">
              <a:rPr lang="en-US"/>
              <a:pPr>
                <a:defRPr/>
              </a:pPr>
              <a:t>‹#›</a:t>
            </a:fld>
            <a:endParaRPr lang="en-US"/>
          </a:p>
        </p:txBody>
      </p:sp>
      <p:sp>
        <p:nvSpPr>
          <p:cNvPr id="9" name="Rectangle 14"/>
          <p:cNvSpPr>
            <a:spLocks noGrp="1" noChangeArrowheads="1"/>
          </p:cNvSpPr>
          <p:nvPr>
            <p:ph type="ftr" sz="quarter" idx="12"/>
          </p:nvPr>
        </p:nvSpPr>
        <p:spPr>
          <a:ln/>
        </p:spPr>
        <p:txBody>
          <a:bodyPr/>
          <a:lstStyle>
            <a:lvl1pPr>
              <a:defRPr/>
            </a:lvl1pPr>
          </a:lstStyle>
          <a:p>
            <a:pPr>
              <a:defRPr/>
            </a:pPr>
            <a:r>
              <a:rPr lang="en-US"/>
              <a:t>U.S. Ag Export Development Programs Shida Rastegari Henneberry</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dt" sz="half" idx="10"/>
          </p:nvPr>
        </p:nvSpPr>
        <p:spPr>
          <a:ln/>
        </p:spPr>
        <p:txBody>
          <a:bodyPr/>
          <a:lstStyle>
            <a:lvl1pPr>
              <a:defRPr/>
            </a:lvl1pPr>
          </a:lstStyle>
          <a:p>
            <a:pPr>
              <a:defRPr/>
            </a:pPr>
            <a:r>
              <a:rPr lang="en-US"/>
              <a:t>U.S. Export Market Development Programs, Shida Henneberry</a:t>
            </a:r>
          </a:p>
        </p:txBody>
      </p:sp>
      <p:sp>
        <p:nvSpPr>
          <p:cNvPr id="4" name="Rectangle 3"/>
          <p:cNvSpPr>
            <a:spLocks noGrp="1" noChangeArrowheads="1"/>
          </p:cNvSpPr>
          <p:nvPr>
            <p:ph type="sldNum" sz="quarter" idx="11"/>
          </p:nvPr>
        </p:nvSpPr>
        <p:spPr>
          <a:ln/>
        </p:spPr>
        <p:txBody>
          <a:bodyPr/>
          <a:lstStyle>
            <a:lvl1pPr>
              <a:defRPr/>
            </a:lvl1pPr>
          </a:lstStyle>
          <a:p>
            <a:pPr>
              <a:defRPr/>
            </a:pPr>
            <a:fld id="{2AD10D84-8B6E-4C7E-8F3E-C50A1D8B6409}" type="slidenum">
              <a:rPr lang="en-US"/>
              <a:pPr>
                <a:defRPr/>
              </a:pPr>
              <a:t>‹#›</a:t>
            </a:fld>
            <a:endParaRPr lang="en-US"/>
          </a:p>
        </p:txBody>
      </p:sp>
      <p:sp>
        <p:nvSpPr>
          <p:cNvPr id="5" name="Rectangle 14"/>
          <p:cNvSpPr>
            <a:spLocks noGrp="1" noChangeArrowheads="1"/>
          </p:cNvSpPr>
          <p:nvPr>
            <p:ph type="ftr" sz="quarter" idx="12"/>
          </p:nvPr>
        </p:nvSpPr>
        <p:spPr>
          <a:ln/>
        </p:spPr>
        <p:txBody>
          <a:bodyPr/>
          <a:lstStyle>
            <a:lvl1pPr>
              <a:defRPr/>
            </a:lvl1pPr>
          </a:lstStyle>
          <a:p>
            <a:pPr>
              <a:defRPr/>
            </a:pPr>
            <a:r>
              <a:rPr lang="en-US"/>
              <a:t>U.S. Ag Export Development Programs Shida Rastegari Henneberry</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dt" sz="half" idx="10"/>
          </p:nvPr>
        </p:nvSpPr>
        <p:spPr>
          <a:ln/>
        </p:spPr>
        <p:txBody>
          <a:bodyPr/>
          <a:lstStyle>
            <a:lvl1pPr>
              <a:defRPr/>
            </a:lvl1pPr>
          </a:lstStyle>
          <a:p>
            <a:pPr>
              <a:defRPr/>
            </a:pPr>
            <a:r>
              <a:rPr lang="en-US"/>
              <a:t>U.S. Export Market Development Programs, Shida Henneberry</a:t>
            </a:r>
          </a:p>
        </p:txBody>
      </p:sp>
      <p:sp>
        <p:nvSpPr>
          <p:cNvPr id="3" name="Rectangle 3"/>
          <p:cNvSpPr>
            <a:spLocks noGrp="1" noChangeArrowheads="1"/>
          </p:cNvSpPr>
          <p:nvPr>
            <p:ph type="sldNum" sz="quarter" idx="11"/>
          </p:nvPr>
        </p:nvSpPr>
        <p:spPr>
          <a:ln/>
        </p:spPr>
        <p:txBody>
          <a:bodyPr/>
          <a:lstStyle>
            <a:lvl1pPr>
              <a:defRPr/>
            </a:lvl1pPr>
          </a:lstStyle>
          <a:p>
            <a:pPr>
              <a:defRPr/>
            </a:pPr>
            <a:fld id="{B42D5C2F-BC8B-4E64-BEA9-7251296B1B0E}" type="slidenum">
              <a:rPr lang="en-US"/>
              <a:pPr>
                <a:defRPr/>
              </a:pPr>
              <a:t>‹#›</a:t>
            </a:fld>
            <a:endParaRPr lang="en-US"/>
          </a:p>
        </p:txBody>
      </p:sp>
      <p:sp>
        <p:nvSpPr>
          <p:cNvPr id="4" name="Rectangle 14"/>
          <p:cNvSpPr>
            <a:spLocks noGrp="1" noChangeArrowheads="1"/>
          </p:cNvSpPr>
          <p:nvPr>
            <p:ph type="ftr" sz="quarter" idx="12"/>
          </p:nvPr>
        </p:nvSpPr>
        <p:spPr>
          <a:ln/>
        </p:spPr>
        <p:txBody>
          <a:bodyPr/>
          <a:lstStyle>
            <a:lvl1pPr>
              <a:defRPr/>
            </a:lvl1pPr>
          </a:lstStyle>
          <a:p>
            <a:pPr>
              <a:defRPr/>
            </a:pPr>
            <a:r>
              <a:rPr lang="en-US"/>
              <a:t>U.S. Ag Export Development Programs Shida Rastegari Henneberry</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r>
              <a:rPr lang="en-US"/>
              <a:t>U.S. Export Market Development Programs, Shida Henneberry</a:t>
            </a:r>
          </a:p>
        </p:txBody>
      </p:sp>
      <p:sp>
        <p:nvSpPr>
          <p:cNvPr id="6" name="Rectangle 3"/>
          <p:cNvSpPr>
            <a:spLocks noGrp="1" noChangeArrowheads="1"/>
          </p:cNvSpPr>
          <p:nvPr>
            <p:ph type="sldNum" sz="quarter" idx="11"/>
          </p:nvPr>
        </p:nvSpPr>
        <p:spPr>
          <a:ln/>
        </p:spPr>
        <p:txBody>
          <a:bodyPr/>
          <a:lstStyle>
            <a:lvl1pPr>
              <a:defRPr/>
            </a:lvl1pPr>
          </a:lstStyle>
          <a:p>
            <a:pPr>
              <a:defRPr/>
            </a:pPr>
            <a:fld id="{AC42B38C-594C-48E0-9D64-302381F2099D}" type="slidenum">
              <a:rPr lang="en-US"/>
              <a:pPr>
                <a:defRPr/>
              </a:pPr>
              <a:t>‹#›</a:t>
            </a:fld>
            <a:endParaRPr lang="en-US"/>
          </a:p>
        </p:txBody>
      </p:sp>
      <p:sp>
        <p:nvSpPr>
          <p:cNvPr id="7" name="Rectangle 14"/>
          <p:cNvSpPr>
            <a:spLocks noGrp="1" noChangeArrowheads="1"/>
          </p:cNvSpPr>
          <p:nvPr>
            <p:ph type="ftr" sz="quarter" idx="12"/>
          </p:nvPr>
        </p:nvSpPr>
        <p:spPr>
          <a:ln/>
        </p:spPr>
        <p:txBody>
          <a:bodyPr/>
          <a:lstStyle>
            <a:lvl1pPr>
              <a:defRPr/>
            </a:lvl1pPr>
          </a:lstStyle>
          <a:p>
            <a:pPr>
              <a:defRPr/>
            </a:pPr>
            <a:r>
              <a:rPr lang="en-US"/>
              <a:t>U.S. Ag Export Development Programs Shida Rastegari Henneberry</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r>
              <a:rPr lang="en-US"/>
              <a:t>U.S. Export Market Development Programs, Shida Henneberry</a:t>
            </a:r>
          </a:p>
        </p:txBody>
      </p:sp>
      <p:sp>
        <p:nvSpPr>
          <p:cNvPr id="6" name="Rectangle 3"/>
          <p:cNvSpPr>
            <a:spLocks noGrp="1" noChangeArrowheads="1"/>
          </p:cNvSpPr>
          <p:nvPr>
            <p:ph type="sldNum" sz="quarter" idx="11"/>
          </p:nvPr>
        </p:nvSpPr>
        <p:spPr>
          <a:ln/>
        </p:spPr>
        <p:txBody>
          <a:bodyPr/>
          <a:lstStyle>
            <a:lvl1pPr>
              <a:defRPr/>
            </a:lvl1pPr>
          </a:lstStyle>
          <a:p>
            <a:pPr>
              <a:defRPr/>
            </a:pPr>
            <a:fld id="{A0213B90-96D5-4C2D-9C78-32EB268FBCE1}" type="slidenum">
              <a:rPr lang="en-US"/>
              <a:pPr>
                <a:defRPr/>
              </a:pPr>
              <a:t>‹#›</a:t>
            </a:fld>
            <a:endParaRPr lang="en-US"/>
          </a:p>
        </p:txBody>
      </p:sp>
      <p:sp>
        <p:nvSpPr>
          <p:cNvPr id="7" name="Rectangle 14"/>
          <p:cNvSpPr>
            <a:spLocks noGrp="1" noChangeArrowheads="1"/>
          </p:cNvSpPr>
          <p:nvPr>
            <p:ph type="ftr" sz="quarter" idx="12"/>
          </p:nvPr>
        </p:nvSpPr>
        <p:spPr>
          <a:ln/>
        </p:spPr>
        <p:txBody>
          <a:bodyPr/>
          <a:lstStyle>
            <a:lvl1pPr>
              <a:defRPr/>
            </a:lvl1pPr>
          </a:lstStyle>
          <a:p>
            <a:pPr>
              <a:defRPr/>
            </a:pPr>
            <a:r>
              <a:rPr lang="en-US"/>
              <a:t>U.S. Ag Export Development Programs Shida Rastegari Henneberry</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7586" name="Rectangle 2"/>
          <p:cNvSpPr>
            <a:spLocks noGrp="1" noChangeArrowheads="1"/>
          </p:cNvSpPr>
          <p:nvPr>
            <p:ph type="dt" sz="half" idx="2"/>
          </p:nvPr>
        </p:nvSpPr>
        <p:spPr bwMode="auto">
          <a:xfrm>
            <a:off x="457200" y="6251575"/>
            <a:ext cx="2133600" cy="47625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b" anchorCtr="0" compatLnSpc="1">
            <a:prstTxWarp prst="textNoShape">
              <a:avLst/>
            </a:prstTxWarp>
          </a:bodyPr>
          <a:lstStyle>
            <a:lvl1pPr>
              <a:defRPr sz="1200">
                <a:solidFill>
                  <a:schemeClr val="tx1"/>
                </a:solidFill>
                <a:latin typeface="Arial" charset="0"/>
              </a:defRPr>
            </a:lvl1pPr>
          </a:lstStyle>
          <a:p>
            <a:pPr>
              <a:defRPr/>
            </a:pPr>
            <a:r>
              <a:rPr lang="en-US"/>
              <a:t>U.S. Export Market Development Programs, Shida Henneberry</a:t>
            </a:r>
          </a:p>
        </p:txBody>
      </p:sp>
      <p:sp>
        <p:nvSpPr>
          <p:cNvPr id="67587" name="Rectangle 3"/>
          <p:cNvSpPr>
            <a:spLocks noGrp="1" noChangeArrowheads="1"/>
          </p:cNvSpPr>
          <p:nvPr>
            <p:ph type="sldNum" sz="quarter" idx="4"/>
          </p:nvPr>
        </p:nvSpPr>
        <p:spPr bwMode="auto">
          <a:xfrm>
            <a:off x="6553200" y="6248400"/>
            <a:ext cx="2133600" cy="47625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b" anchorCtr="0" compatLnSpc="1">
            <a:prstTxWarp prst="textNoShape">
              <a:avLst/>
            </a:prstTxWarp>
          </a:bodyPr>
          <a:lstStyle>
            <a:lvl1pPr algn="r">
              <a:defRPr sz="1200">
                <a:solidFill>
                  <a:schemeClr val="tx1"/>
                </a:solidFill>
                <a:latin typeface="Arial" charset="0"/>
              </a:defRPr>
            </a:lvl1pPr>
          </a:lstStyle>
          <a:p>
            <a:pPr>
              <a:defRPr/>
            </a:pPr>
            <a:fld id="{1ADF4F56-CE19-428D-B5BD-F8F9F55107C2}" type="slidenum">
              <a:rPr lang="en-US"/>
              <a:pPr>
                <a:defRPr/>
              </a:pPr>
              <a:t>‹#›</a:t>
            </a:fld>
            <a:endParaRPr lang="en-US"/>
          </a:p>
        </p:txBody>
      </p:sp>
      <p:grpSp>
        <p:nvGrpSpPr>
          <p:cNvPr id="1028" name="Group 4"/>
          <p:cNvGrpSpPr>
            <a:grpSpLocks/>
          </p:cNvGrpSpPr>
          <p:nvPr/>
        </p:nvGrpSpPr>
        <p:grpSpPr bwMode="auto">
          <a:xfrm>
            <a:off x="0" y="0"/>
            <a:ext cx="9140825" cy="6850063"/>
            <a:chOff x="0" y="0"/>
            <a:chExt cx="5758" cy="4315"/>
          </a:xfrm>
        </p:grpSpPr>
        <p:grpSp>
          <p:nvGrpSpPr>
            <p:cNvPr id="1032" name="Group 5"/>
            <p:cNvGrpSpPr>
              <a:grpSpLocks/>
            </p:cNvGrpSpPr>
            <p:nvPr userDrawn="1"/>
          </p:nvGrpSpPr>
          <p:grpSpPr bwMode="auto">
            <a:xfrm>
              <a:off x="1728" y="2230"/>
              <a:ext cx="4027" cy="2085"/>
              <a:chOff x="1728" y="2230"/>
              <a:chExt cx="4027" cy="2085"/>
            </a:xfrm>
          </p:grpSpPr>
          <p:sp>
            <p:nvSpPr>
              <p:cNvPr id="67590" name="Freeform 6"/>
              <p:cNvSpPr>
                <a:spLocks/>
              </p:cNvSpPr>
              <p:nvPr/>
            </p:nvSpPr>
            <p:spPr bwMode="hidden">
              <a:xfrm>
                <a:off x="1728" y="2644"/>
                <a:ext cx="2882" cy="1671"/>
              </a:xfrm>
              <a:custGeom>
                <a:avLst/>
                <a:gdLst>
                  <a:gd name="T0" fmla="*/ 2740 w 2882"/>
                  <a:gd name="T1" fmla="*/ 528 h 1671"/>
                  <a:gd name="T2" fmla="*/ 2632 w 2882"/>
                  <a:gd name="T3" fmla="*/ 484 h 1671"/>
                  <a:gd name="T4" fmla="*/ 2480 w 2882"/>
                  <a:gd name="T5" fmla="*/ 424 h 1671"/>
                  <a:gd name="T6" fmla="*/ 2203 w 2882"/>
                  <a:gd name="T7" fmla="*/ 343 h 1671"/>
                  <a:gd name="T8" fmla="*/ 1970 w 2882"/>
                  <a:gd name="T9" fmla="*/ 277 h 1671"/>
                  <a:gd name="T10" fmla="*/ 1807 w 2882"/>
                  <a:gd name="T11" fmla="*/ 212 h 1671"/>
                  <a:gd name="T12" fmla="*/ 1693 w 2882"/>
                  <a:gd name="T13" fmla="*/ 152 h 1671"/>
                  <a:gd name="T14" fmla="*/ 1628 w 2882"/>
                  <a:gd name="T15" fmla="*/ 103 h 1671"/>
                  <a:gd name="T16" fmla="*/ 1590 w 2882"/>
                  <a:gd name="T17" fmla="*/ 60 h 1671"/>
                  <a:gd name="T18" fmla="*/ 1579 w 2882"/>
                  <a:gd name="T19" fmla="*/ 27 h 1671"/>
                  <a:gd name="T20" fmla="*/ 1585 w 2882"/>
                  <a:gd name="T21" fmla="*/ 0 h 1671"/>
                  <a:gd name="T22" fmla="*/ 1557 w 2882"/>
                  <a:gd name="T23" fmla="*/ 49 h 1671"/>
                  <a:gd name="T24" fmla="*/ 1568 w 2882"/>
                  <a:gd name="T25" fmla="*/ 98 h 1671"/>
                  <a:gd name="T26" fmla="*/ 1617 w 2882"/>
                  <a:gd name="T27" fmla="*/ 141 h 1671"/>
                  <a:gd name="T28" fmla="*/ 1688 w 2882"/>
                  <a:gd name="T29" fmla="*/ 185 h 1671"/>
                  <a:gd name="T30" fmla="*/ 1791 w 2882"/>
                  <a:gd name="T31" fmla="*/ 228 h 1671"/>
                  <a:gd name="T32" fmla="*/ 2040 w 2882"/>
                  <a:gd name="T33" fmla="*/ 310 h 1671"/>
                  <a:gd name="T34" fmla="*/ 2285 w 2882"/>
                  <a:gd name="T35" fmla="*/ 381 h 1671"/>
                  <a:gd name="T36" fmla="*/ 2464 w 2882"/>
                  <a:gd name="T37" fmla="*/ 435 h 1671"/>
                  <a:gd name="T38" fmla="*/ 2605 w 2882"/>
                  <a:gd name="T39" fmla="*/ 484 h 1671"/>
                  <a:gd name="T40" fmla="*/ 2708 w 2882"/>
                  <a:gd name="T41" fmla="*/ 528 h 1671"/>
                  <a:gd name="T42" fmla="*/ 2768 w 2882"/>
                  <a:gd name="T43" fmla="*/ 560 h 1671"/>
                  <a:gd name="T44" fmla="*/ 2795 w 2882"/>
                  <a:gd name="T45" fmla="*/ 593 h 1671"/>
                  <a:gd name="T46" fmla="*/ 2795 w 2882"/>
                  <a:gd name="T47" fmla="*/ 642 h 1671"/>
                  <a:gd name="T48" fmla="*/ 2762 w 2882"/>
                  <a:gd name="T49" fmla="*/ 691 h 1671"/>
                  <a:gd name="T50" fmla="*/ 2692 w 2882"/>
                  <a:gd name="T51" fmla="*/ 735 h 1671"/>
                  <a:gd name="T52" fmla="*/ 2589 w 2882"/>
                  <a:gd name="T53" fmla="*/ 778 h 1671"/>
                  <a:gd name="T54" fmla="*/ 2458 w 2882"/>
                  <a:gd name="T55" fmla="*/ 822 h 1671"/>
                  <a:gd name="T56" fmla="*/ 2301 w 2882"/>
                  <a:gd name="T57" fmla="*/ 865 h 1671"/>
                  <a:gd name="T58" fmla="*/ 2030 w 2882"/>
                  <a:gd name="T59" fmla="*/ 930 h 1671"/>
                  <a:gd name="T60" fmla="*/ 1606 w 2882"/>
                  <a:gd name="T61" fmla="*/ 1034 h 1671"/>
                  <a:gd name="T62" fmla="*/ 1145 w 2882"/>
                  <a:gd name="T63" fmla="*/ 1164 h 1671"/>
                  <a:gd name="T64" fmla="*/ 673 w 2882"/>
                  <a:gd name="T65" fmla="*/ 1328 h 1671"/>
                  <a:gd name="T66" fmla="*/ 217 w 2882"/>
                  <a:gd name="T67" fmla="*/ 1545 h 1671"/>
                  <a:gd name="T68" fmla="*/ 353 w 2882"/>
                  <a:gd name="T69" fmla="*/ 1671 h 1671"/>
                  <a:gd name="T70" fmla="*/ 754 w 2882"/>
                  <a:gd name="T71" fmla="*/ 1469 h 1671"/>
                  <a:gd name="T72" fmla="*/ 1145 w 2882"/>
                  <a:gd name="T73" fmla="*/ 1311 h 1671"/>
                  <a:gd name="T74" fmla="*/ 1519 w 2882"/>
                  <a:gd name="T75" fmla="*/ 1186 h 1671"/>
                  <a:gd name="T76" fmla="*/ 1861 w 2882"/>
                  <a:gd name="T77" fmla="*/ 1083 h 1671"/>
                  <a:gd name="T78" fmla="*/ 2165 w 2882"/>
                  <a:gd name="T79" fmla="*/ 1007 h 1671"/>
                  <a:gd name="T80" fmla="*/ 2426 w 2882"/>
                  <a:gd name="T81" fmla="*/ 947 h 1671"/>
                  <a:gd name="T82" fmla="*/ 2626 w 2882"/>
                  <a:gd name="T83" fmla="*/ 892 h 1671"/>
                  <a:gd name="T84" fmla="*/ 2762 w 2882"/>
                  <a:gd name="T85" fmla="*/ 838 h 1671"/>
                  <a:gd name="T86" fmla="*/ 2827 w 2882"/>
                  <a:gd name="T87" fmla="*/ 794 h 1671"/>
                  <a:gd name="T88" fmla="*/ 2865 w 2882"/>
                  <a:gd name="T89" fmla="*/ 745 h 1671"/>
                  <a:gd name="T90" fmla="*/ 2882 w 2882"/>
                  <a:gd name="T91" fmla="*/ 702 h 1671"/>
                  <a:gd name="T92" fmla="*/ 2854 w 2882"/>
                  <a:gd name="T93" fmla="*/ 620 h 1671"/>
                  <a:gd name="T94" fmla="*/ 2800 w 2882"/>
                  <a:gd name="T95" fmla="*/ 560 h 1671"/>
                  <a:gd name="T96" fmla="*/ 2773 w 2882"/>
                  <a:gd name="T97" fmla="*/ 544 h 1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a:noFill/>
              </a:ln>
              <a:extLst>
                <a:ext uri="{91240B29-F687-4F45-9708-019B960494DF}"/>
              </a:extLst>
            </p:spPr>
            <p:txBody>
              <a:bodyPr/>
              <a:lstStyle/>
              <a:p>
                <a:pPr>
                  <a:defRPr/>
                </a:pPr>
                <a:endParaRPr lang="en-US"/>
              </a:p>
            </p:txBody>
          </p:sp>
          <p:sp>
            <p:nvSpPr>
              <p:cNvPr id="67591" name="Freeform 7"/>
              <p:cNvSpPr>
                <a:spLocks/>
              </p:cNvSpPr>
              <p:nvPr/>
            </p:nvSpPr>
            <p:spPr bwMode="hidden">
              <a:xfrm>
                <a:off x="4170" y="2671"/>
                <a:ext cx="1259" cy="811"/>
              </a:xfrm>
              <a:custGeom>
                <a:avLst/>
                <a:gdLst>
                  <a:gd name="T0" fmla="*/ 1259 w 1259"/>
                  <a:gd name="T1" fmla="*/ 615 h 811"/>
                  <a:gd name="T2" fmla="*/ 1248 w 1259"/>
                  <a:gd name="T3" fmla="*/ 588 h 811"/>
                  <a:gd name="T4" fmla="*/ 1237 w 1259"/>
                  <a:gd name="T5" fmla="*/ 566 h 811"/>
                  <a:gd name="T6" fmla="*/ 1216 w 1259"/>
                  <a:gd name="T7" fmla="*/ 539 h 811"/>
                  <a:gd name="T8" fmla="*/ 1188 w 1259"/>
                  <a:gd name="T9" fmla="*/ 517 h 811"/>
                  <a:gd name="T10" fmla="*/ 1123 w 1259"/>
                  <a:gd name="T11" fmla="*/ 479 h 811"/>
                  <a:gd name="T12" fmla="*/ 1042 w 1259"/>
                  <a:gd name="T13" fmla="*/ 441 h 811"/>
                  <a:gd name="T14" fmla="*/ 944 w 1259"/>
                  <a:gd name="T15" fmla="*/ 408 h 811"/>
                  <a:gd name="T16" fmla="*/ 841 w 1259"/>
                  <a:gd name="T17" fmla="*/ 381 h 811"/>
                  <a:gd name="T18" fmla="*/ 727 w 1259"/>
                  <a:gd name="T19" fmla="*/ 348 h 811"/>
                  <a:gd name="T20" fmla="*/ 613 w 1259"/>
                  <a:gd name="T21" fmla="*/ 321 h 811"/>
                  <a:gd name="T22" fmla="*/ 499 w 1259"/>
                  <a:gd name="T23" fmla="*/ 294 h 811"/>
                  <a:gd name="T24" fmla="*/ 391 w 1259"/>
                  <a:gd name="T25" fmla="*/ 261 h 811"/>
                  <a:gd name="T26" fmla="*/ 288 w 1259"/>
                  <a:gd name="T27" fmla="*/ 229 h 811"/>
                  <a:gd name="T28" fmla="*/ 195 w 1259"/>
                  <a:gd name="T29" fmla="*/ 196 h 811"/>
                  <a:gd name="T30" fmla="*/ 119 w 1259"/>
                  <a:gd name="T31" fmla="*/ 152 h 811"/>
                  <a:gd name="T32" fmla="*/ 54 w 1259"/>
                  <a:gd name="T33" fmla="*/ 109 h 811"/>
                  <a:gd name="T34" fmla="*/ 33 w 1259"/>
                  <a:gd name="T35" fmla="*/ 87 h 811"/>
                  <a:gd name="T36" fmla="*/ 16 w 1259"/>
                  <a:gd name="T37" fmla="*/ 60 h 811"/>
                  <a:gd name="T38" fmla="*/ 5 w 1259"/>
                  <a:gd name="T39" fmla="*/ 33 h 811"/>
                  <a:gd name="T40" fmla="*/ 0 w 1259"/>
                  <a:gd name="T41" fmla="*/ 0 h 811"/>
                  <a:gd name="T42" fmla="*/ 0 w 1259"/>
                  <a:gd name="T43" fmla="*/ 6 h 811"/>
                  <a:gd name="T44" fmla="*/ 0 w 1259"/>
                  <a:gd name="T45" fmla="*/ 11 h 811"/>
                  <a:gd name="T46" fmla="*/ 0 w 1259"/>
                  <a:gd name="T47" fmla="*/ 38 h 811"/>
                  <a:gd name="T48" fmla="*/ 5 w 1259"/>
                  <a:gd name="T49" fmla="*/ 60 h 811"/>
                  <a:gd name="T50" fmla="*/ 16 w 1259"/>
                  <a:gd name="T51" fmla="*/ 87 h 811"/>
                  <a:gd name="T52" fmla="*/ 33 w 1259"/>
                  <a:gd name="T53" fmla="*/ 114 h 811"/>
                  <a:gd name="T54" fmla="*/ 54 w 1259"/>
                  <a:gd name="T55" fmla="*/ 142 h 811"/>
                  <a:gd name="T56" fmla="*/ 87 w 1259"/>
                  <a:gd name="T57" fmla="*/ 174 h 811"/>
                  <a:gd name="T58" fmla="*/ 125 w 1259"/>
                  <a:gd name="T59" fmla="*/ 207 h 811"/>
                  <a:gd name="T60" fmla="*/ 179 w 1259"/>
                  <a:gd name="T61" fmla="*/ 240 h 811"/>
                  <a:gd name="T62" fmla="*/ 244 w 1259"/>
                  <a:gd name="T63" fmla="*/ 278 h 811"/>
                  <a:gd name="T64" fmla="*/ 326 w 1259"/>
                  <a:gd name="T65" fmla="*/ 310 h 811"/>
                  <a:gd name="T66" fmla="*/ 418 w 1259"/>
                  <a:gd name="T67" fmla="*/ 348 h 811"/>
                  <a:gd name="T68" fmla="*/ 526 w 1259"/>
                  <a:gd name="T69" fmla="*/ 381 h 811"/>
                  <a:gd name="T70" fmla="*/ 657 w 1259"/>
                  <a:gd name="T71" fmla="*/ 414 h 811"/>
                  <a:gd name="T72" fmla="*/ 749 w 1259"/>
                  <a:gd name="T73" fmla="*/ 435 h 811"/>
                  <a:gd name="T74" fmla="*/ 830 w 1259"/>
                  <a:gd name="T75" fmla="*/ 463 h 811"/>
                  <a:gd name="T76" fmla="*/ 901 w 1259"/>
                  <a:gd name="T77" fmla="*/ 490 h 811"/>
                  <a:gd name="T78" fmla="*/ 966 w 1259"/>
                  <a:gd name="T79" fmla="*/ 512 h 811"/>
                  <a:gd name="T80" fmla="*/ 1015 w 1259"/>
                  <a:gd name="T81" fmla="*/ 539 h 811"/>
                  <a:gd name="T82" fmla="*/ 1053 w 1259"/>
                  <a:gd name="T83" fmla="*/ 566 h 811"/>
                  <a:gd name="T84" fmla="*/ 1080 w 1259"/>
                  <a:gd name="T85" fmla="*/ 593 h 811"/>
                  <a:gd name="T86" fmla="*/ 1102 w 1259"/>
                  <a:gd name="T87" fmla="*/ 620 h 811"/>
                  <a:gd name="T88" fmla="*/ 1112 w 1259"/>
                  <a:gd name="T89" fmla="*/ 648 h 811"/>
                  <a:gd name="T90" fmla="*/ 1118 w 1259"/>
                  <a:gd name="T91" fmla="*/ 675 h 811"/>
                  <a:gd name="T92" fmla="*/ 1112 w 1259"/>
                  <a:gd name="T93" fmla="*/ 697 h 811"/>
                  <a:gd name="T94" fmla="*/ 1096 w 1259"/>
                  <a:gd name="T95" fmla="*/ 724 h 811"/>
                  <a:gd name="T96" fmla="*/ 1080 w 1259"/>
                  <a:gd name="T97" fmla="*/ 746 h 811"/>
                  <a:gd name="T98" fmla="*/ 1053 w 1259"/>
                  <a:gd name="T99" fmla="*/ 767 h 811"/>
                  <a:gd name="T100" fmla="*/ 1015 w 1259"/>
                  <a:gd name="T101" fmla="*/ 789 h 811"/>
                  <a:gd name="T102" fmla="*/ 977 w 1259"/>
                  <a:gd name="T103" fmla="*/ 811 h 811"/>
                  <a:gd name="T104" fmla="*/ 1047 w 1259"/>
                  <a:gd name="T105" fmla="*/ 789 h 811"/>
                  <a:gd name="T106" fmla="*/ 1107 w 1259"/>
                  <a:gd name="T107" fmla="*/ 767 h 811"/>
                  <a:gd name="T108" fmla="*/ 1156 w 1259"/>
                  <a:gd name="T109" fmla="*/ 746 h 811"/>
                  <a:gd name="T110" fmla="*/ 1199 w 1259"/>
                  <a:gd name="T111" fmla="*/ 724 h 811"/>
                  <a:gd name="T112" fmla="*/ 1226 w 1259"/>
                  <a:gd name="T113" fmla="*/ 702 h 811"/>
                  <a:gd name="T114" fmla="*/ 1248 w 1259"/>
                  <a:gd name="T115" fmla="*/ 675 h 811"/>
                  <a:gd name="T116" fmla="*/ 1259 w 1259"/>
                  <a:gd name="T117" fmla="*/ 648 h 811"/>
                  <a:gd name="T118" fmla="*/ 1259 w 1259"/>
                  <a:gd name="T119" fmla="*/ 615 h 811"/>
                  <a:gd name="T120" fmla="*/ 1259 w 1259"/>
                  <a:gd name="T121" fmla="*/ 615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a:noFill/>
              </a:ln>
              <a:extLst>
                <a:ext uri="{91240B29-F687-4F45-9708-019B960494DF}"/>
              </a:extLst>
            </p:spPr>
            <p:txBody>
              <a:bodyPr/>
              <a:lstStyle/>
              <a:p>
                <a:pPr>
                  <a:defRPr/>
                </a:pPr>
                <a:endParaRPr lang="en-US"/>
              </a:p>
            </p:txBody>
          </p:sp>
          <p:sp>
            <p:nvSpPr>
              <p:cNvPr id="67592" name="Freeform 8"/>
              <p:cNvSpPr>
                <a:spLocks/>
              </p:cNvSpPr>
              <p:nvPr/>
            </p:nvSpPr>
            <p:spPr bwMode="hidden">
              <a:xfrm>
                <a:off x="2900" y="3346"/>
                <a:ext cx="2849" cy="969"/>
              </a:xfrm>
              <a:custGeom>
                <a:avLst/>
                <a:gdLst>
                  <a:gd name="T0" fmla="*/ 92 w 2849"/>
                  <a:gd name="T1" fmla="*/ 958 h 969"/>
                  <a:gd name="T2" fmla="*/ 0 w 2849"/>
                  <a:gd name="T3" fmla="*/ 969 h 969"/>
                  <a:gd name="T4" fmla="*/ 391 w 2849"/>
                  <a:gd name="T5" fmla="*/ 969 h 969"/>
                  <a:gd name="T6" fmla="*/ 434 w 2849"/>
                  <a:gd name="T7" fmla="*/ 947 h 969"/>
                  <a:gd name="T8" fmla="*/ 483 w 2849"/>
                  <a:gd name="T9" fmla="*/ 914 h 969"/>
                  <a:gd name="T10" fmla="*/ 554 w 2849"/>
                  <a:gd name="T11" fmla="*/ 876 h 969"/>
                  <a:gd name="T12" fmla="*/ 635 w 2849"/>
                  <a:gd name="T13" fmla="*/ 838 h 969"/>
                  <a:gd name="T14" fmla="*/ 727 w 2849"/>
                  <a:gd name="T15" fmla="*/ 794 h 969"/>
                  <a:gd name="T16" fmla="*/ 836 w 2849"/>
                  <a:gd name="T17" fmla="*/ 745 h 969"/>
                  <a:gd name="T18" fmla="*/ 961 w 2849"/>
                  <a:gd name="T19" fmla="*/ 696 h 969"/>
                  <a:gd name="T20" fmla="*/ 1102 w 2849"/>
                  <a:gd name="T21" fmla="*/ 642 h 969"/>
                  <a:gd name="T22" fmla="*/ 1259 w 2849"/>
                  <a:gd name="T23" fmla="*/ 582 h 969"/>
                  <a:gd name="T24" fmla="*/ 1433 w 2849"/>
                  <a:gd name="T25" fmla="*/ 522 h 969"/>
                  <a:gd name="T26" fmla="*/ 1623 w 2849"/>
                  <a:gd name="T27" fmla="*/ 462 h 969"/>
                  <a:gd name="T28" fmla="*/ 1829 w 2849"/>
                  <a:gd name="T29" fmla="*/ 403 h 969"/>
                  <a:gd name="T30" fmla="*/ 2057 w 2849"/>
                  <a:gd name="T31" fmla="*/ 343 h 969"/>
                  <a:gd name="T32" fmla="*/ 2301 w 2849"/>
                  <a:gd name="T33" fmla="*/ 283 h 969"/>
                  <a:gd name="T34" fmla="*/ 2567 w 2849"/>
                  <a:gd name="T35" fmla="*/ 223 h 969"/>
                  <a:gd name="T36" fmla="*/ 2849 w 2849"/>
                  <a:gd name="T37" fmla="*/ 163 h 969"/>
                  <a:gd name="T38" fmla="*/ 2849 w 2849"/>
                  <a:gd name="T39" fmla="*/ 0 h 969"/>
                  <a:gd name="T40" fmla="*/ 2817 w 2849"/>
                  <a:gd name="T41" fmla="*/ 16 h 969"/>
                  <a:gd name="T42" fmla="*/ 2773 w 2849"/>
                  <a:gd name="T43" fmla="*/ 33 h 969"/>
                  <a:gd name="T44" fmla="*/ 2719 w 2849"/>
                  <a:gd name="T45" fmla="*/ 54 h 969"/>
                  <a:gd name="T46" fmla="*/ 2648 w 2849"/>
                  <a:gd name="T47" fmla="*/ 76 h 969"/>
                  <a:gd name="T48" fmla="*/ 2572 w 2849"/>
                  <a:gd name="T49" fmla="*/ 98 h 969"/>
                  <a:gd name="T50" fmla="*/ 2491 w 2849"/>
                  <a:gd name="T51" fmla="*/ 120 h 969"/>
                  <a:gd name="T52" fmla="*/ 2399 w 2849"/>
                  <a:gd name="T53" fmla="*/ 147 h 969"/>
                  <a:gd name="T54" fmla="*/ 2301 w 2849"/>
                  <a:gd name="T55" fmla="*/ 169 h 969"/>
                  <a:gd name="T56" fmla="*/ 2095 w 2849"/>
                  <a:gd name="T57" fmla="*/ 223 h 969"/>
                  <a:gd name="T58" fmla="*/ 1889 w 2849"/>
                  <a:gd name="T59" fmla="*/ 277 h 969"/>
                  <a:gd name="T60" fmla="*/ 1688 w 2849"/>
                  <a:gd name="T61" fmla="*/ 326 h 969"/>
                  <a:gd name="T62" fmla="*/ 1590 w 2849"/>
                  <a:gd name="T63" fmla="*/ 354 h 969"/>
                  <a:gd name="T64" fmla="*/ 1503 w 2849"/>
                  <a:gd name="T65" fmla="*/ 381 h 969"/>
                  <a:gd name="T66" fmla="*/ 1107 w 2849"/>
                  <a:gd name="T67" fmla="*/ 506 h 969"/>
                  <a:gd name="T68" fmla="*/ 912 w 2849"/>
                  <a:gd name="T69" fmla="*/ 577 h 969"/>
                  <a:gd name="T70" fmla="*/ 727 w 2849"/>
                  <a:gd name="T71" fmla="*/ 647 h 969"/>
                  <a:gd name="T72" fmla="*/ 548 w 2849"/>
                  <a:gd name="T73" fmla="*/ 718 h 969"/>
                  <a:gd name="T74" fmla="*/ 380 w 2849"/>
                  <a:gd name="T75" fmla="*/ 794 h 969"/>
                  <a:gd name="T76" fmla="*/ 228 w 2849"/>
                  <a:gd name="T77" fmla="*/ 876 h 969"/>
                  <a:gd name="T78" fmla="*/ 92 w 2849"/>
                  <a:gd name="T79" fmla="*/ 958 h 969"/>
                  <a:gd name="T80" fmla="*/ 92 w 2849"/>
                  <a:gd name="T81" fmla="*/ 958 h 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a:noFill/>
              </a:ln>
              <a:extLst>
                <a:ext uri="{91240B29-F687-4F45-9708-019B960494DF}"/>
              </a:extLst>
            </p:spPr>
            <p:txBody>
              <a:bodyPr/>
              <a:lstStyle/>
              <a:p>
                <a:pPr>
                  <a:defRPr/>
                </a:pPr>
                <a:endParaRPr lang="en-US"/>
              </a:p>
            </p:txBody>
          </p:sp>
          <p:sp>
            <p:nvSpPr>
              <p:cNvPr id="1038" name="Freeform 9"/>
              <p:cNvSpPr>
                <a:spLocks/>
              </p:cNvSpPr>
              <p:nvPr/>
            </p:nvSpPr>
            <p:spPr bwMode="hidden">
              <a:xfrm>
                <a:off x="2748" y="2230"/>
                <a:ext cx="3007" cy="2085"/>
              </a:xfrm>
              <a:custGeom>
                <a:avLst/>
                <a:gdLst>
                  <a:gd name="T0" fmla="*/ 1433 w 3007"/>
                  <a:gd name="T1" fmla="*/ 474 h 2085"/>
                  <a:gd name="T2" fmla="*/ 1460 w 3007"/>
                  <a:gd name="T3" fmla="*/ 528 h 2085"/>
                  <a:gd name="T4" fmla="*/ 1541 w 3007"/>
                  <a:gd name="T5" fmla="*/ 593 h 2085"/>
                  <a:gd name="T6" fmla="*/ 1715 w 3007"/>
                  <a:gd name="T7" fmla="*/ 670 h 2085"/>
                  <a:gd name="T8" fmla="*/ 1927 w 3007"/>
                  <a:gd name="T9" fmla="*/ 735 h 2085"/>
                  <a:gd name="T10" fmla="*/ 2155 w 3007"/>
                  <a:gd name="T11" fmla="*/ 789 h 2085"/>
                  <a:gd name="T12" fmla="*/ 2372 w 3007"/>
                  <a:gd name="T13" fmla="*/ 849 h 2085"/>
                  <a:gd name="T14" fmla="*/ 2551 w 3007"/>
                  <a:gd name="T15" fmla="*/ 920 h 2085"/>
                  <a:gd name="T16" fmla="*/ 2638 w 3007"/>
                  <a:gd name="T17" fmla="*/ 980 h 2085"/>
                  <a:gd name="T18" fmla="*/ 2676 w 3007"/>
                  <a:gd name="T19" fmla="*/ 1029 h 2085"/>
                  <a:gd name="T20" fmla="*/ 2681 w 3007"/>
                  <a:gd name="T21" fmla="*/ 1083 h 2085"/>
                  <a:gd name="T22" fmla="*/ 2665 w 3007"/>
                  <a:gd name="T23" fmla="*/ 1127 h 2085"/>
                  <a:gd name="T24" fmla="*/ 2616 w 3007"/>
                  <a:gd name="T25" fmla="*/ 1170 h 2085"/>
                  <a:gd name="T26" fmla="*/ 2545 w 3007"/>
                  <a:gd name="T27" fmla="*/ 1208 h 2085"/>
                  <a:gd name="T28" fmla="*/ 2448 w 3007"/>
                  <a:gd name="T29" fmla="*/ 1241 h 2085"/>
                  <a:gd name="T30" fmla="*/ 2328 w 3007"/>
                  <a:gd name="T31" fmla="*/ 1274 h 2085"/>
                  <a:gd name="T32" fmla="*/ 2106 w 3007"/>
                  <a:gd name="T33" fmla="*/ 1328 h 2085"/>
                  <a:gd name="T34" fmla="*/ 1742 w 3007"/>
                  <a:gd name="T35" fmla="*/ 1421 h 2085"/>
                  <a:gd name="T36" fmla="*/ 1308 w 3007"/>
                  <a:gd name="T37" fmla="*/ 1540 h 2085"/>
                  <a:gd name="T38" fmla="*/ 820 w 3007"/>
                  <a:gd name="T39" fmla="*/ 1709 h 2085"/>
                  <a:gd name="T40" fmla="*/ 282 w 3007"/>
                  <a:gd name="T41" fmla="*/ 1943 h 2085"/>
                  <a:gd name="T42" fmla="*/ 152 w 3007"/>
                  <a:gd name="T43" fmla="*/ 2085 h 2085"/>
                  <a:gd name="T44" fmla="*/ 386 w 3007"/>
                  <a:gd name="T45" fmla="*/ 1992 h 2085"/>
                  <a:gd name="T46" fmla="*/ 700 w 3007"/>
                  <a:gd name="T47" fmla="*/ 1834 h 2085"/>
                  <a:gd name="T48" fmla="*/ 1064 w 3007"/>
                  <a:gd name="T49" fmla="*/ 1693 h 2085"/>
                  <a:gd name="T50" fmla="*/ 1661 w 3007"/>
                  <a:gd name="T51" fmla="*/ 1497 h 2085"/>
                  <a:gd name="T52" fmla="*/ 1845 w 3007"/>
                  <a:gd name="T53" fmla="*/ 1442 h 2085"/>
                  <a:gd name="T54" fmla="*/ 2252 w 3007"/>
                  <a:gd name="T55" fmla="*/ 1339 h 2085"/>
                  <a:gd name="T56" fmla="*/ 2551 w 3007"/>
                  <a:gd name="T57" fmla="*/ 1263 h 2085"/>
                  <a:gd name="T58" fmla="*/ 2730 w 3007"/>
                  <a:gd name="T59" fmla="*/ 1214 h 2085"/>
                  <a:gd name="T60" fmla="*/ 2876 w 3007"/>
                  <a:gd name="T61" fmla="*/ 1170 h 2085"/>
                  <a:gd name="T62" fmla="*/ 2974 w 3007"/>
                  <a:gd name="T63" fmla="*/ 1132 h 2085"/>
                  <a:gd name="T64" fmla="*/ 3007 w 3007"/>
                  <a:gd name="T65" fmla="*/ 871 h 2085"/>
                  <a:gd name="T66" fmla="*/ 2860 w 3007"/>
                  <a:gd name="T67" fmla="*/ 844 h 2085"/>
                  <a:gd name="T68" fmla="*/ 2670 w 3007"/>
                  <a:gd name="T69" fmla="*/ 806 h 2085"/>
                  <a:gd name="T70" fmla="*/ 2458 w 3007"/>
                  <a:gd name="T71" fmla="*/ 757 h 2085"/>
                  <a:gd name="T72" fmla="*/ 2138 w 3007"/>
                  <a:gd name="T73" fmla="*/ 670 h 2085"/>
                  <a:gd name="T74" fmla="*/ 1959 w 3007"/>
                  <a:gd name="T75" fmla="*/ 604 h 2085"/>
                  <a:gd name="T76" fmla="*/ 1824 w 3007"/>
                  <a:gd name="T77" fmla="*/ 534 h 2085"/>
                  <a:gd name="T78" fmla="*/ 1769 w 3007"/>
                  <a:gd name="T79" fmla="*/ 474 h 2085"/>
                  <a:gd name="T80" fmla="*/ 1753 w 3007"/>
                  <a:gd name="T81" fmla="*/ 436 h 2085"/>
                  <a:gd name="T82" fmla="*/ 1780 w 3007"/>
                  <a:gd name="T83" fmla="*/ 381 h 2085"/>
                  <a:gd name="T84" fmla="*/ 1862 w 3007"/>
                  <a:gd name="T85" fmla="*/ 316 h 2085"/>
                  <a:gd name="T86" fmla="*/ 1986 w 3007"/>
                  <a:gd name="T87" fmla="*/ 267 h 2085"/>
                  <a:gd name="T88" fmla="*/ 2149 w 3007"/>
                  <a:gd name="T89" fmla="*/ 229 h 2085"/>
                  <a:gd name="T90" fmla="*/ 2431 w 3007"/>
                  <a:gd name="T91" fmla="*/ 180 h 2085"/>
                  <a:gd name="T92" fmla="*/ 2827 w 3007"/>
                  <a:gd name="T93" fmla="*/ 125 h 2085"/>
                  <a:gd name="T94" fmla="*/ 3007 w 3007"/>
                  <a:gd name="T95" fmla="*/ 87 h 2085"/>
                  <a:gd name="T96" fmla="*/ 2909 w 3007"/>
                  <a:gd name="T97" fmla="*/ 22 h 2085"/>
                  <a:gd name="T98" fmla="*/ 2676 w 3007"/>
                  <a:gd name="T99" fmla="*/ 66 h 2085"/>
                  <a:gd name="T100" fmla="*/ 2285 w 3007"/>
                  <a:gd name="T101" fmla="*/ 120 h 2085"/>
                  <a:gd name="T102" fmla="*/ 2030 w 3007"/>
                  <a:gd name="T103" fmla="*/ 158 h 2085"/>
                  <a:gd name="T104" fmla="*/ 1791 w 3007"/>
                  <a:gd name="T105" fmla="*/ 202 h 2085"/>
                  <a:gd name="T106" fmla="*/ 1601 w 3007"/>
                  <a:gd name="T107" fmla="*/ 261 h 2085"/>
                  <a:gd name="T108" fmla="*/ 1471 w 3007"/>
                  <a:gd name="T109" fmla="*/ 338 h 2085"/>
                  <a:gd name="T110" fmla="*/ 1438 w 3007"/>
                  <a:gd name="T111" fmla="*/ 387 h 2085"/>
                  <a:gd name="T112" fmla="*/ 1427 w 3007"/>
                  <a:gd name="T113" fmla="*/ 441 h 208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close/>
                  </a:path>
                </a:pathLst>
              </a:custGeom>
              <a:solidFill>
                <a:schemeClr val="bg1"/>
              </a:solidFill>
              <a:ln w="9525">
                <a:noFill/>
                <a:round/>
                <a:headEnd/>
                <a:tailEnd/>
              </a:ln>
            </p:spPr>
            <p:txBody>
              <a:bodyPr/>
              <a:lstStyle/>
              <a:p>
                <a:pPr>
                  <a:defRPr/>
                </a:pPr>
                <a:endParaRPr lang="en-US"/>
              </a:p>
            </p:txBody>
          </p:sp>
          <p:sp>
            <p:nvSpPr>
              <p:cNvPr id="67594" name="Freeform 10"/>
              <p:cNvSpPr>
                <a:spLocks/>
              </p:cNvSpPr>
              <p:nvPr/>
            </p:nvSpPr>
            <p:spPr bwMode="hidden">
              <a:xfrm>
                <a:off x="4501" y="2317"/>
                <a:ext cx="1248" cy="539"/>
              </a:xfrm>
              <a:custGeom>
                <a:avLst/>
                <a:gdLst>
                  <a:gd name="T0" fmla="*/ 0 w 1248"/>
                  <a:gd name="T1" fmla="*/ 332 h 539"/>
                  <a:gd name="T2" fmla="*/ 0 w 1248"/>
                  <a:gd name="T3" fmla="*/ 360 h 539"/>
                  <a:gd name="T4" fmla="*/ 5 w 1248"/>
                  <a:gd name="T5" fmla="*/ 387 h 539"/>
                  <a:gd name="T6" fmla="*/ 27 w 1248"/>
                  <a:gd name="T7" fmla="*/ 414 h 539"/>
                  <a:gd name="T8" fmla="*/ 54 w 1248"/>
                  <a:gd name="T9" fmla="*/ 436 h 539"/>
                  <a:gd name="T10" fmla="*/ 92 w 1248"/>
                  <a:gd name="T11" fmla="*/ 463 h 539"/>
                  <a:gd name="T12" fmla="*/ 141 w 1248"/>
                  <a:gd name="T13" fmla="*/ 490 h 539"/>
                  <a:gd name="T14" fmla="*/ 195 w 1248"/>
                  <a:gd name="T15" fmla="*/ 512 h 539"/>
                  <a:gd name="T16" fmla="*/ 255 w 1248"/>
                  <a:gd name="T17" fmla="*/ 539 h 539"/>
                  <a:gd name="T18" fmla="*/ 212 w 1248"/>
                  <a:gd name="T19" fmla="*/ 517 h 539"/>
                  <a:gd name="T20" fmla="*/ 179 w 1248"/>
                  <a:gd name="T21" fmla="*/ 490 h 539"/>
                  <a:gd name="T22" fmla="*/ 157 w 1248"/>
                  <a:gd name="T23" fmla="*/ 468 h 539"/>
                  <a:gd name="T24" fmla="*/ 141 w 1248"/>
                  <a:gd name="T25" fmla="*/ 447 h 539"/>
                  <a:gd name="T26" fmla="*/ 136 w 1248"/>
                  <a:gd name="T27" fmla="*/ 425 h 539"/>
                  <a:gd name="T28" fmla="*/ 136 w 1248"/>
                  <a:gd name="T29" fmla="*/ 403 h 539"/>
                  <a:gd name="T30" fmla="*/ 141 w 1248"/>
                  <a:gd name="T31" fmla="*/ 381 h 539"/>
                  <a:gd name="T32" fmla="*/ 157 w 1248"/>
                  <a:gd name="T33" fmla="*/ 365 h 539"/>
                  <a:gd name="T34" fmla="*/ 179 w 1248"/>
                  <a:gd name="T35" fmla="*/ 343 h 539"/>
                  <a:gd name="T36" fmla="*/ 201 w 1248"/>
                  <a:gd name="T37" fmla="*/ 327 h 539"/>
                  <a:gd name="T38" fmla="*/ 266 w 1248"/>
                  <a:gd name="T39" fmla="*/ 294 h 539"/>
                  <a:gd name="T40" fmla="*/ 353 w 1248"/>
                  <a:gd name="T41" fmla="*/ 262 h 539"/>
                  <a:gd name="T42" fmla="*/ 445 w 1248"/>
                  <a:gd name="T43" fmla="*/ 234 h 539"/>
                  <a:gd name="T44" fmla="*/ 554 w 1248"/>
                  <a:gd name="T45" fmla="*/ 213 h 539"/>
                  <a:gd name="T46" fmla="*/ 662 w 1248"/>
                  <a:gd name="T47" fmla="*/ 191 h 539"/>
                  <a:gd name="T48" fmla="*/ 890 w 1248"/>
                  <a:gd name="T49" fmla="*/ 153 h 539"/>
                  <a:gd name="T50" fmla="*/ 993 w 1248"/>
                  <a:gd name="T51" fmla="*/ 136 h 539"/>
                  <a:gd name="T52" fmla="*/ 1091 w 1248"/>
                  <a:gd name="T53" fmla="*/ 120 h 539"/>
                  <a:gd name="T54" fmla="*/ 1178 w 1248"/>
                  <a:gd name="T55" fmla="*/ 115 h 539"/>
                  <a:gd name="T56" fmla="*/ 1248 w 1248"/>
                  <a:gd name="T57" fmla="*/ 104 h 539"/>
                  <a:gd name="T58" fmla="*/ 1248 w 1248"/>
                  <a:gd name="T59" fmla="*/ 0 h 539"/>
                  <a:gd name="T60" fmla="*/ 1161 w 1248"/>
                  <a:gd name="T61" fmla="*/ 22 h 539"/>
                  <a:gd name="T62" fmla="*/ 1069 w 1248"/>
                  <a:gd name="T63" fmla="*/ 38 h 539"/>
                  <a:gd name="T64" fmla="*/ 874 w 1248"/>
                  <a:gd name="T65" fmla="*/ 71 h 539"/>
                  <a:gd name="T66" fmla="*/ 673 w 1248"/>
                  <a:gd name="T67" fmla="*/ 93 h 539"/>
                  <a:gd name="T68" fmla="*/ 483 w 1248"/>
                  <a:gd name="T69" fmla="*/ 126 h 539"/>
                  <a:gd name="T70" fmla="*/ 391 w 1248"/>
                  <a:gd name="T71" fmla="*/ 142 h 539"/>
                  <a:gd name="T72" fmla="*/ 309 w 1248"/>
                  <a:gd name="T73" fmla="*/ 158 h 539"/>
                  <a:gd name="T74" fmla="*/ 228 w 1248"/>
                  <a:gd name="T75" fmla="*/ 180 h 539"/>
                  <a:gd name="T76" fmla="*/ 163 w 1248"/>
                  <a:gd name="T77" fmla="*/ 202 h 539"/>
                  <a:gd name="T78" fmla="*/ 103 w 1248"/>
                  <a:gd name="T79" fmla="*/ 229 h 539"/>
                  <a:gd name="T80" fmla="*/ 54 w 1248"/>
                  <a:gd name="T81" fmla="*/ 256 h 539"/>
                  <a:gd name="T82" fmla="*/ 22 w 1248"/>
                  <a:gd name="T83" fmla="*/ 294 h 539"/>
                  <a:gd name="T84" fmla="*/ 0 w 1248"/>
                  <a:gd name="T85" fmla="*/ 332 h 539"/>
                  <a:gd name="T86" fmla="*/ 0 w 1248"/>
                  <a:gd name="T87" fmla="*/ 332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a:noFill/>
              </a:ln>
              <a:extLst>
                <a:ext uri="{91240B29-F687-4F45-9708-019B960494DF}"/>
              </a:extLst>
            </p:spPr>
            <p:txBody>
              <a:bodyPr/>
              <a:lstStyle/>
              <a:p>
                <a:pPr>
                  <a:defRPr/>
                </a:pPr>
                <a:endParaRPr lang="en-US"/>
              </a:p>
            </p:txBody>
          </p:sp>
        </p:grpSp>
        <p:sp>
          <p:nvSpPr>
            <p:cNvPr id="67595" name="Freeform 11"/>
            <p:cNvSpPr>
              <a:spLocks/>
            </p:cNvSpPr>
            <p:nvPr/>
          </p:nvSpPr>
          <p:spPr bwMode="hidden">
            <a:xfrm>
              <a:off x="3322" y="1341"/>
              <a:ext cx="1825" cy="1537"/>
            </a:xfrm>
            <a:custGeom>
              <a:avLst/>
              <a:gdLst>
                <a:gd name="T0" fmla="*/ 982 w 2296"/>
                <a:gd name="T1" fmla="*/ 1061 h 1469"/>
                <a:gd name="T2" fmla="*/ 1357 w 2296"/>
                <a:gd name="T3" fmla="*/ 1012 h 1469"/>
                <a:gd name="T4" fmla="*/ 1666 w 2296"/>
                <a:gd name="T5" fmla="*/ 957 h 1469"/>
                <a:gd name="T6" fmla="*/ 1916 w 2296"/>
                <a:gd name="T7" fmla="*/ 897 h 1469"/>
                <a:gd name="T8" fmla="*/ 2100 w 2296"/>
                <a:gd name="T9" fmla="*/ 832 h 1469"/>
                <a:gd name="T10" fmla="*/ 2220 w 2296"/>
                <a:gd name="T11" fmla="*/ 756 h 1469"/>
                <a:gd name="T12" fmla="*/ 2285 w 2296"/>
                <a:gd name="T13" fmla="*/ 669 h 1469"/>
                <a:gd name="T14" fmla="*/ 2290 w 2296"/>
                <a:gd name="T15" fmla="*/ 560 h 1469"/>
                <a:gd name="T16" fmla="*/ 2241 w 2296"/>
                <a:gd name="T17" fmla="*/ 457 h 1469"/>
                <a:gd name="T18" fmla="*/ 2144 w 2296"/>
                <a:gd name="T19" fmla="*/ 364 h 1469"/>
                <a:gd name="T20" fmla="*/ 2008 w 2296"/>
                <a:gd name="T21" fmla="*/ 277 h 1469"/>
                <a:gd name="T22" fmla="*/ 1769 w 2296"/>
                <a:gd name="T23" fmla="*/ 157 h 1469"/>
                <a:gd name="T24" fmla="*/ 1612 w 2296"/>
                <a:gd name="T25" fmla="*/ 92 h 1469"/>
                <a:gd name="T26" fmla="*/ 1476 w 2296"/>
                <a:gd name="T27" fmla="*/ 43 h 1469"/>
                <a:gd name="T28" fmla="*/ 1384 w 2296"/>
                <a:gd name="T29" fmla="*/ 10 h 1469"/>
                <a:gd name="T30" fmla="*/ 1346 w 2296"/>
                <a:gd name="T31" fmla="*/ 0 h 1469"/>
                <a:gd name="T32" fmla="*/ 1655 w 2296"/>
                <a:gd name="T33" fmla="*/ 119 h 1469"/>
                <a:gd name="T34" fmla="*/ 1948 w 2296"/>
                <a:gd name="T35" fmla="*/ 255 h 1469"/>
                <a:gd name="T36" fmla="*/ 2068 w 2296"/>
                <a:gd name="T37" fmla="*/ 326 h 1469"/>
                <a:gd name="T38" fmla="*/ 2171 w 2296"/>
                <a:gd name="T39" fmla="*/ 402 h 1469"/>
                <a:gd name="T40" fmla="*/ 2236 w 2296"/>
                <a:gd name="T41" fmla="*/ 478 h 1469"/>
                <a:gd name="T42" fmla="*/ 2263 w 2296"/>
                <a:gd name="T43" fmla="*/ 560 h 1469"/>
                <a:gd name="T44" fmla="*/ 2241 w 2296"/>
                <a:gd name="T45" fmla="*/ 636 h 1469"/>
                <a:gd name="T46" fmla="*/ 2171 w 2296"/>
                <a:gd name="T47" fmla="*/ 702 h 1469"/>
                <a:gd name="T48" fmla="*/ 2062 w 2296"/>
                <a:gd name="T49" fmla="*/ 756 h 1469"/>
                <a:gd name="T50" fmla="*/ 1921 w 2296"/>
                <a:gd name="T51" fmla="*/ 800 h 1469"/>
                <a:gd name="T52" fmla="*/ 1748 w 2296"/>
                <a:gd name="T53" fmla="*/ 843 h 1469"/>
                <a:gd name="T54" fmla="*/ 1351 w 2296"/>
                <a:gd name="T55" fmla="*/ 908 h 1469"/>
                <a:gd name="T56" fmla="*/ 923 w 2296"/>
                <a:gd name="T57" fmla="*/ 968 h 1469"/>
                <a:gd name="T58" fmla="*/ 521 w 2296"/>
                <a:gd name="T59" fmla="*/ 1028 h 1469"/>
                <a:gd name="T60" fmla="*/ 353 w 2296"/>
                <a:gd name="T61" fmla="*/ 1066 h 1469"/>
                <a:gd name="T62" fmla="*/ 206 w 2296"/>
                <a:gd name="T63" fmla="*/ 1104 h 1469"/>
                <a:gd name="T64" fmla="*/ 92 w 2296"/>
                <a:gd name="T65" fmla="*/ 1148 h 1469"/>
                <a:gd name="T66" fmla="*/ 22 w 2296"/>
                <a:gd name="T67" fmla="*/ 1202 h 1469"/>
                <a:gd name="T68" fmla="*/ 0 w 2296"/>
                <a:gd name="T69" fmla="*/ 1262 h 1469"/>
                <a:gd name="T70" fmla="*/ 27 w 2296"/>
                <a:gd name="T71" fmla="*/ 1327 h 1469"/>
                <a:gd name="T72" fmla="*/ 98 w 2296"/>
                <a:gd name="T73" fmla="*/ 1382 h 1469"/>
                <a:gd name="T74" fmla="*/ 196 w 2296"/>
                <a:gd name="T75" fmla="*/ 1425 h 1469"/>
                <a:gd name="T76" fmla="*/ 326 w 2296"/>
                <a:gd name="T77" fmla="*/ 1469 h 1469"/>
                <a:gd name="T78" fmla="*/ 217 w 2296"/>
                <a:gd name="T79" fmla="*/ 1414 h 1469"/>
                <a:gd name="T80" fmla="*/ 147 w 2296"/>
                <a:gd name="T81" fmla="*/ 1360 h 1469"/>
                <a:gd name="T82" fmla="*/ 120 w 2296"/>
                <a:gd name="T83" fmla="*/ 1306 h 1469"/>
                <a:gd name="T84" fmla="*/ 141 w 2296"/>
                <a:gd name="T85" fmla="*/ 1257 h 1469"/>
                <a:gd name="T86" fmla="*/ 212 w 2296"/>
                <a:gd name="T87" fmla="*/ 1208 h 1469"/>
                <a:gd name="T88" fmla="*/ 342 w 2296"/>
                <a:gd name="T89" fmla="*/ 1164 h 1469"/>
                <a:gd name="T90" fmla="*/ 527 w 2296"/>
                <a:gd name="T91" fmla="*/ 1121 h 1469"/>
                <a:gd name="T92" fmla="*/ 771 w 2296"/>
                <a:gd name="T93" fmla="*/ 1088 h 1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a:noFill/>
            </a:ln>
            <a:extLst>
              <a:ext uri="{91240B29-F687-4F45-9708-019B960494DF}"/>
            </a:extLst>
          </p:spPr>
          <p:txBody>
            <a:bodyPr/>
            <a:lstStyle/>
            <a:p>
              <a:pPr>
                <a:defRPr/>
              </a:pPr>
              <a:endParaRPr lang="en-US"/>
            </a:p>
          </p:txBody>
        </p:sp>
        <p:sp>
          <p:nvSpPr>
            <p:cNvPr id="1034" name="Freeform 12"/>
            <p:cNvSpPr>
              <a:spLocks/>
            </p:cNvSpPr>
            <p:nvPr/>
          </p:nvSpPr>
          <p:spPr bwMode="hidden">
            <a:xfrm>
              <a:off x="0" y="0"/>
              <a:ext cx="5758" cy="1776"/>
            </a:xfrm>
            <a:custGeom>
              <a:avLst/>
              <a:gdLst>
                <a:gd name="T0" fmla="*/ 0 w 5740"/>
                <a:gd name="T1" fmla="*/ 0 h 1906"/>
                <a:gd name="T2" fmla="*/ 0 w 5740"/>
                <a:gd name="T3" fmla="*/ 1655 h 1906"/>
                <a:gd name="T4" fmla="*/ 5776 w 5740"/>
                <a:gd name="T5" fmla="*/ 1655 h 1906"/>
                <a:gd name="T6" fmla="*/ 5776 w 5740"/>
                <a:gd name="T7" fmla="*/ 0 h 1906"/>
                <a:gd name="T8" fmla="*/ 0 w 5740"/>
                <a:gd name="T9" fmla="*/ 0 h 1906"/>
                <a:gd name="T10" fmla="*/ 0 w 5740"/>
                <a:gd name="T11" fmla="*/ 0 h 190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740" h="1906">
                  <a:moveTo>
                    <a:pt x="0" y="0"/>
                  </a:moveTo>
                  <a:lnTo>
                    <a:pt x="0" y="1906"/>
                  </a:lnTo>
                  <a:lnTo>
                    <a:pt x="5740" y="1906"/>
                  </a:lnTo>
                  <a:lnTo>
                    <a:pt x="5740" y="0"/>
                  </a:lnTo>
                  <a:lnTo>
                    <a:pt x="0" y="0"/>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en-US"/>
            </a:p>
          </p:txBody>
        </p:sp>
      </p:grpSp>
      <p:sp>
        <p:nvSpPr>
          <p:cNvPr id="67597" name="Rectangle 13"/>
          <p:cNvSpPr>
            <a:spLocks noGrp="1" noRot="1" noChangeArrowheads="1"/>
          </p:cNvSpPr>
          <p:nvPr>
            <p:ph type="title"/>
          </p:nvPr>
        </p:nvSpPr>
        <p:spPr bwMode="auto">
          <a:xfrm>
            <a:off x="457200" y="274638"/>
            <a:ext cx="8229600" cy="114300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7598" name="Rectangle 14"/>
          <p:cNvSpPr>
            <a:spLocks noGrp="1" noChangeArrowheads="1"/>
          </p:cNvSpPr>
          <p:nvPr>
            <p:ph type="ftr" sz="quarter" idx="3"/>
          </p:nvPr>
        </p:nvSpPr>
        <p:spPr bwMode="auto">
          <a:xfrm>
            <a:off x="3124200" y="6248400"/>
            <a:ext cx="2895600" cy="47625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b" anchorCtr="0" compatLnSpc="1">
            <a:prstTxWarp prst="textNoShape">
              <a:avLst/>
            </a:prstTxWarp>
          </a:bodyPr>
          <a:lstStyle>
            <a:lvl1pPr algn="ctr">
              <a:defRPr sz="1200">
                <a:solidFill>
                  <a:schemeClr val="tx1"/>
                </a:solidFill>
                <a:latin typeface="Arial" charset="0"/>
              </a:defRPr>
            </a:lvl1pPr>
          </a:lstStyle>
          <a:p>
            <a:pPr>
              <a:defRPr/>
            </a:pPr>
            <a:r>
              <a:rPr lang="en-US"/>
              <a:t>U.S. Ag Export Development Programs Shida Rastegari Henneberry</a:t>
            </a:r>
          </a:p>
        </p:txBody>
      </p:sp>
      <p:sp>
        <p:nvSpPr>
          <p:cNvPr id="67599" name="Rectangle 15"/>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83709" r:id="rId1"/>
    <p:sldLayoutId id="2147483708" r:id="rId2"/>
    <p:sldLayoutId id="2147483707" r:id="rId3"/>
    <p:sldLayoutId id="2147483706" r:id="rId4"/>
    <p:sldLayoutId id="2147483705" r:id="rId5"/>
    <p:sldLayoutId id="2147483704" r:id="rId6"/>
    <p:sldLayoutId id="2147483703" r:id="rId7"/>
    <p:sldLayoutId id="2147483702" r:id="rId8"/>
    <p:sldLayoutId id="2147483701" r:id="rId9"/>
    <p:sldLayoutId id="2147483700" r:id="rId10"/>
    <p:sldLayoutId id="2147483699" r:id="rId11"/>
  </p:sldLayoutIdLst>
  <p:timing>
    <p:tnLst>
      <p:par>
        <p:cTn id="1" dur="indefinite" restart="never" nodeType="tmRoot"/>
      </p:par>
    </p:tnLst>
  </p:timing>
  <p:hf hdr="0" dt="0"/>
  <p:txStyles>
    <p:titleStyle>
      <a:lvl1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charset="0"/>
        </a:defRPr>
      </a:lvl2pPr>
      <a:lvl3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charset="0"/>
        </a:defRPr>
      </a:lvl3pPr>
      <a:lvl4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charset="0"/>
        </a:defRPr>
      </a:lvl4pPr>
      <a:lvl5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charset="0"/>
        </a:defRPr>
      </a:lvl5pPr>
      <a:lvl6pPr marL="4572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charset="0"/>
        </a:defRPr>
      </a:lvl6pPr>
      <a:lvl7pPr marL="9144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charset="0"/>
        </a:defRPr>
      </a:lvl7pPr>
      <a:lvl8pPr marL="13716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charset="0"/>
        </a:defRPr>
      </a:lvl8pPr>
      <a:lvl9pPr marL="18288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charset="0"/>
        </a:defRPr>
      </a:lvl9pPr>
    </p:titleStyle>
    <p:bodyStyle>
      <a:lvl1pPr marL="342900" indent="-342900" algn="l" rtl="0" eaLnBrk="0" fontAlgn="base" hangingPunct="0">
        <a:spcBef>
          <a:spcPct val="20000"/>
        </a:spcBef>
        <a:spcAft>
          <a:spcPct val="0"/>
        </a:spcAft>
        <a:buClr>
          <a:schemeClr val="hlink"/>
        </a:buClr>
        <a:buSzPct val="7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itchFamily="2" charset="2"/>
        <a:buChar char="n"/>
        <a:defRPr sz="2800">
          <a:solidFill>
            <a:schemeClr val="tx1"/>
          </a:solidFill>
          <a:effectLst>
            <a:outerShdw blurRad="38100" dist="38100" dir="2700000" algn="tl">
              <a:srgbClr val="000000"/>
            </a:outerShdw>
          </a:effectLst>
          <a:latin typeface="+mn-lt"/>
          <a:cs typeface="+mn-cs"/>
        </a:defRPr>
      </a:lvl2pPr>
      <a:lvl3pPr marL="1143000" indent="-228600" algn="l" rtl="0" eaLnBrk="0" fontAlgn="base" hangingPunct="0">
        <a:spcBef>
          <a:spcPct val="20000"/>
        </a:spcBef>
        <a:spcAft>
          <a:spcPct val="0"/>
        </a:spcAft>
        <a:buClr>
          <a:schemeClr val="tx2"/>
        </a:buClr>
        <a:buSzPct val="70000"/>
        <a:buFont typeface="Wingdings" pitchFamily="2" charset="2"/>
        <a:buChar char="n"/>
        <a:defRPr sz="2400">
          <a:solidFill>
            <a:schemeClr val="tx1"/>
          </a:solidFill>
          <a:effectLst>
            <a:outerShdw blurRad="38100" dist="38100" dir="2700000" algn="tl">
              <a:srgbClr val="000000"/>
            </a:outerShdw>
          </a:effectLst>
          <a:latin typeface="+mn-lt"/>
          <a:cs typeface="+mn-cs"/>
        </a:defRPr>
      </a:lvl3pPr>
      <a:lvl4pPr marL="1600200" indent="-228600" algn="l" rtl="0" eaLnBrk="0" fontAlgn="base" hangingPunct="0">
        <a:spcBef>
          <a:spcPct val="20000"/>
        </a:spcBef>
        <a:spcAft>
          <a:spcPct val="0"/>
        </a:spcAft>
        <a:buClr>
          <a:schemeClr val="accent2"/>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4pPr>
      <a:lvl5pPr marL="2057400" indent="-228600" algn="l" rtl="0" eaLnBrk="0" fontAlgn="base" hangingPunct="0">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5pPr>
      <a:lvl6pPr marL="25146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6pPr>
      <a:lvl7pPr marL="29718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7pPr>
      <a:lvl8pPr marL="34290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8pPr>
      <a:lvl9pPr marL="38862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3"/>
          <p:cNvSpPr txBox="1">
            <a:spLocks noGrp="1" noChangeArrowheads="1"/>
          </p:cNvSpPr>
          <p:nvPr/>
        </p:nvSpPr>
        <p:spPr bwMode="auto">
          <a:xfrm>
            <a:off x="457200" y="6248400"/>
            <a:ext cx="2133600" cy="476250"/>
          </a:xfrm>
          <a:prstGeom prst="rect">
            <a:avLst/>
          </a:prstGeom>
          <a:noFill/>
          <a:ln w="9525">
            <a:noFill/>
            <a:miter lim="800000"/>
            <a:headEnd/>
            <a:tailEnd/>
          </a:ln>
        </p:spPr>
        <p:txBody>
          <a:bodyPr anchor="b"/>
          <a:lstStyle/>
          <a:p>
            <a:r>
              <a:rPr lang="en-US" sz="1200">
                <a:solidFill>
                  <a:schemeClr val="tx1"/>
                </a:solidFill>
                <a:latin typeface="Arial" charset="0"/>
                <a:ea typeface="ＭＳ Ｐゴシック" pitchFamily="34" charset="-128"/>
              </a:rPr>
              <a:t>U.S. Policies Affecting Food and Agricultural Marketing</a:t>
            </a:r>
          </a:p>
        </p:txBody>
      </p:sp>
      <p:sp>
        <p:nvSpPr>
          <p:cNvPr id="15362" name="Rectangle 2"/>
          <p:cNvSpPr>
            <a:spLocks noGrp="1" noChangeArrowheads="1"/>
          </p:cNvSpPr>
          <p:nvPr>
            <p:ph type="ctrTitle" idx="4294967295"/>
          </p:nvPr>
        </p:nvSpPr>
        <p:spPr>
          <a:xfrm>
            <a:off x="685800" y="1736725"/>
            <a:ext cx="7772400" cy="1920875"/>
          </a:xfrm>
          <a:noFill/>
        </p:spPr>
        <p:txBody>
          <a:bodyPr/>
          <a:lstStyle/>
          <a:p>
            <a:r>
              <a:rPr lang="en-US" sz="5400" smtClean="0">
                <a:effectLst/>
              </a:rPr>
              <a:t>U.S. Policies Affecting Food and Agricultural Marketing</a:t>
            </a:r>
          </a:p>
        </p:txBody>
      </p:sp>
      <p:sp>
        <p:nvSpPr>
          <p:cNvPr id="15363" name="Rectangle 3"/>
          <p:cNvSpPr>
            <a:spLocks noGrp="1" noChangeArrowheads="1"/>
          </p:cNvSpPr>
          <p:nvPr>
            <p:ph type="subTitle" idx="4294967295"/>
          </p:nvPr>
        </p:nvSpPr>
        <p:spPr>
          <a:xfrm>
            <a:off x="1371600" y="3886200"/>
            <a:ext cx="6400800" cy="1752600"/>
          </a:xfrm>
          <a:noFill/>
        </p:spPr>
        <p:txBody>
          <a:bodyPr/>
          <a:lstStyle/>
          <a:p>
            <a:pPr marL="0" indent="0" algn="ctr">
              <a:buFont typeface="Wingdings" pitchFamily="2" charset="2"/>
              <a:buNone/>
            </a:pPr>
            <a:endParaRPr lang="en-US" smtClean="0">
              <a:effectLst/>
            </a:endParaRPr>
          </a:p>
          <a:p>
            <a:pPr marL="0" indent="0" algn="ctr">
              <a:buFont typeface="Wingdings" pitchFamily="2" charset="2"/>
              <a:buNone/>
            </a:pPr>
            <a:r>
              <a:rPr lang="en-US" smtClean="0">
                <a:effectLst/>
              </a:rPr>
              <a:t>Walter J. Armbruster</a:t>
            </a:r>
          </a:p>
          <a:p>
            <a:pPr marL="0" indent="0" algn="ctr">
              <a:buFont typeface="Wingdings" pitchFamily="2" charset="2"/>
              <a:buNone/>
            </a:pPr>
            <a:r>
              <a:rPr lang="en-US" smtClean="0">
                <a:effectLst/>
              </a:rPr>
              <a:t>Ronald D. Knutson</a:t>
            </a:r>
          </a:p>
          <a:p>
            <a:pPr marL="0" indent="0" algn="ctr">
              <a:buFont typeface="Wingdings" pitchFamily="2" charset="2"/>
              <a:buNone/>
            </a:pPr>
            <a:endParaRPr lang="en-US" smtClean="0">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U.S. Export Promotion P</a:t>
            </a:r>
            <a:r>
              <a:rPr lang="en-US" dirty="0" smtClean="0">
                <a:solidFill>
                  <a:schemeClr val="tx1"/>
                </a:solidFill>
                <a:latin typeface="Times New Roman" pitchFamily="18" charset="0"/>
                <a:cs typeface="Times New Roman" pitchFamily="18" charset="0"/>
              </a:rPr>
              <a:t>rograms </a:t>
            </a:r>
          </a:p>
        </p:txBody>
      </p:sp>
      <p:sp>
        <p:nvSpPr>
          <p:cNvPr id="5" name="Straight Connector 3"/>
          <p:cNvSpPr/>
          <p:nvPr/>
        </p:nvSpPr>
        <p:spPr>
          <a:xfrm>
            <a:off x="6335055" y="3045873"/>
            <a:ext cx="1728081" cy="1199620"/>
          </a:xfrm>
          <a:custGeom>
            <a:avLst/>
            <a:gdLst/>
            <a:ahLst/>
            <a:cxnLst/>
            <a:rect l="0" t="0" r="0" b="0"/>
            <a:pathLst>
              <a:path>
                <a:moveTo>
                  <a:pt x="0" y="0"/>
                </a:moveTo>
                <a:lnTo>
                  <a:pt x="0" y="1185777"/>
                </a:lnTo>
                <a:lnTo>
                  <a:pt x="1728081" y="1185777"/>
                </a:lnTo>
                <a:lnTo>
                  <a:pt x="1728081" y="1199620"/>
                </a:lnTo>
              </a:path>
            </a:pathLst>
          </a:custGeom>
          <a:noFill/>
          <a:ln w="25400" cap="flat" cmpd="sng" algn="ctr">
            <a:solidFill>
              <a:srgbClr val="9BBB59">
                <a:hueOff val="0"/>
                <a:satOff val="0"/>
                <a:lumOff val="0"/>
                <a:alphaOff val="0"/>
              </a:srgbClr>
            </a:solidFill>
            <a:prstDash val="solid"/>
          </a:ln>
          <a:effectLst/>
          <a:scene3d>
            <a:camera prst="orthographicFront"/>
            <a:lightRig rig="threePt" dir="t">
              <a:rot lat="0" lon="0" rev="7500000"/>
            </a:lightRig>
          </a:scene3d>
          <a:sp3d z="-40000" prstMaterial="matte"/>
        </p:spPr>
      </p:sp>
      <p:sp>
        <p:nvSpPr>
          <p:cNvPr id="6" name="Straight Connector 4"/>
          <p:cNvSpPr/>
          <p:nvPr/>
        </p:nvSpPr>
        <p:spPr>
          <a:xfrm>
            <a:off x="6335055" y="3045873"/>
            <a:ext cx="864041" cy="1199620"/>
          </a:xfrm>
          <a:custGeom>
            <a:avLst/>
            <a:gdLst/>
            <a:ahLst/>
            <a:cxnLst/>
            <a:rect l="0" t="0" r="0" b="0"/>
            <a:pathLst>
              <a:path>
                <a:moveTo>
                  <a:pt x="0" y="0"/>
                </a:moveTo>
                <a:lnTo>
                  <a:pt x="0" y="1185777"/>
                </a:lnTo>
                <a:lnTo>
                  <a:pt x="864041" y="1185777"/>
                </a:lnTo>
                <a:lnTo>
                  <a:pt x="864041" y="1199620"/>
                </a:lnTo>
              </a:path>
            </a:pathLst>
          </a:custGeom>
          <a:noFill/>
          <a:ln w="25400" cap="flat" cmpd="sng" algn="ctr">
            <a:solidFill>
              <a:srgbClr val="9BBB59">
                <a:hueOff val="0"/>
                <a:satOff val="0"/>
                <a:lumOff val="0"/>
                <a:alphaOff val="0"/>
              </a:srgbClr>
            </a:solidFill>
            <a:prstDash val="solid"/>
          </a:ln>
          <a:effectLst/>
          <a:scene3d>
            <a:camera prst="orthographicFront"/>
            <a:lightRig rig="threePt" dir="t">
              <a:rot lat="0" lon="0" rev="7500000"/>
            </a:lightRig>
          </a:scene3d>
          <a:sp3d z="-40000" prstMaterial="matte"/>
        </p:spPr>
      </p:sp>
      <p:sp>
        <p:nvSpPr>
          <p:cNvPr id="7" name="Straight Connector 5"/>
          <p:cNvSpPr/>
          <p:nvPr/>
        </p:nvSpPr>
        <p:spPr>
          <a:xfrm>
            <a:off x="6335056" y="4773072"/>
            <a:ext cx="935564" cy="789411"/>
          </a:xfrm>
          <a:custGeom>
            <a:avLst/>
            <a:gdLst/>
            <a:ahLst/>
            <a:cxnLst/>
            <a:rect l="0" t="0" r="0" b="0"/>
            <a:pathLst>
              <a:path>
                <a:moveTo>
                  <a:pt x="0" y="0"/>
                </a:moveTo>
                <a:lnTo>
                  <a:pt x="0" y="775568"/>
                </a:lnTo>
                <a:lnTo>
                  <a:pt x="935564" y="775568"/>
                </a:lnTo>
                <a:lnTo>
                  <a:pt x="935564" y="789411"/>
                </a:lnTo>
              </a:path>
            </a:pathLst>
          </a:custGeom>
          <a:noFill/>
          <a:ln w="25400" cap="flat" cmpd="sng" algn="ctr">
            <a:solidFill>
              <a:srgbClr val="8064A2">
                <a:hueOff val="0"/>
                <a:satOff val="0"/>
                <a:lumOff val="0"/>
                <a:alphaOff val="0"/>
              </a:srgbClr>
            </a:solidFill>
            <a:prstDash val="solid"/>
          </a:ln>
          <a:effectLst/>
          <a:scene3d>
            <a:camera prst="orthographicFront"/>
            <a:lightRig rig="threePt" dir="t">
              <a:rot lat="0" lon="0" rev="7500000"/>
            </a:lightRig>
          </a:scene3d>
          <a:sp3d z="-40000" prstMaterial="matte"/>
        </p:spPr>
      </p:sp>
      <p:sp>
        <p:nvSpPr>
          <p:cNvPr id="8" name="Straight Connector 6"/>
          <p:cNvSpPr/>
          <p:nvPr/>
        </p:nvSpPr>
        <p:spPr>
          <a:xfrm>
            <a:off x="6289336" y="4773072"/>
            <a:ext cx="91440" cy="789411"/>
          </a:xfrm>
          <a:custGeom>
            <a:avLst/>
            <a:gdLst/>
            <a:ahLst/>
            <a:cxnLst/>
            <a:rect l="0" t="0" r="0" b="0"/>
            <a:pathLst>
              <a:path>
                <a:moveTo>
                  <a:pt x="45720" y="0"/>
                </a:moveTo>
                <a:lnTo>
                  <a:pt x="45720" y="775568"/>
                </a:lnTo>
                <a:lnTo>
                  <a:pt x="117685" y="775568"/>
                </a:lnTo>
                <a:lnTo>
                  <a:pt x="117685" y="789411"/>
                </a:lnTo>
              </a:path>
            </a:pathLst>
          </a:custGeom>
          <a:noFill/>
          <a:ln w="25400" cap="flat" cmpd="sng" algn="ctr">
            <a:solidFill>
              <a:srgbClr val="8064A2">
                <a:hueOff val="0"/>
                <a:satOff val="0"/>
                <a:lumOff val="0"/>
                <a:alphaOff val="0"/>
              </a:srgbClr>
            </a:solidFill>
            <a:prstDash val="solid"/>
          </a:ln>
          <a:effectLst/>
          <a:scene3d>
            <a:camera prst="orthographicFront"/>
            <a:lightRig rig="threePt" dir="t">
              <a:rot lat="0" lon="0" rev="7500000"/>
            </a:lightRig>
          </a:scene3d>
          <a:sp3d z="-40000" prstMaterial="matte"/>
        </p:spPr>
      </p:sp>
      <p:sp>
        <p:nvSpPr>
          <p:cNvPr id="9" name="Straight Connector 7"/>
          <p:cNvSpPr/>
          <p:nvPr/>
        </p:nvSpPr>
        <p:spPr>
          <a:xfrm>
            <a:off x="5543421" y="4773072"/>
            <a:ext cx="791635" cy="789411"/>
          </a:xfrm>
          <a:custGeom>
            <a:avLst/>
            <a:gdLst/>
            <a:ahLst/>
            <a:cxnLst/>
            <a:rect l="0" t="0" r="0" b="0"/>
            <a:pathLst>
              <a:path>
                <a:moveTo>
                  <a:pt x="791635" y="0"/>
                </a:moveTo>
                <a:lnTo>
                  <a:pt x="791635" y="775568"/>
                </a:lnTo>
                <a:lnTo>
                  <a:pt x="0" y="775568"/>
                </a:lnTo>
                <a:lnTo>
                  <a:pt x="0" y="789411"/>
                </a:lnTo>
              </a:path>
            </a:pathLst>
          </a:custGeom>
          <a:noFill/>
          <a:ln w="25400" cap="flat" cmpd="sng" algn="ctr">
            <a:solidFill>
              <a:srgbClr val="8064A2">
                <a:hueOff val="0"/>
                <a:satOff val="0"/>
                <a:lumOff val="0"/>
                <a:alphaOff val="0"/>
              </a:srgbClr>
            </a:solidFill>
            <a:prstDash val="solid"/>
          </a:ln>
          <a:effectLst/>
          <a:scene3d>
            <a:camera prst="orthographicFront"/>
            <a:lightRig rig="threePt" dir="t">
              <a:rot lat="0" lon="0" rev="7500000"/>
            </a:lightRig>
          </a:scene3d>
          <a:sp3d z="-40000" prstMaterial="matte"/>
        </p:spPr>
      </p:sp>
      <p:sp>
        <p:nvSpPr>
          <p:cNvPr id="10" name="Straight Connector 8"/>
          <p:cNvSpPr/>
          <p:nvPr/>
        </p:nvSpPr>
        <p:spPr>
          <a:xfrm>
            <a:off x="6289335" y="3045873"/>
            <a:ext cx="91440" cy="1199620"/>
          </a:xfrm>
          <a:custGeom>
            <a:avLst/>
            <a:gdLst/>
            <a:ahLst/>
            <a:cxnLst/>
            <a:rect l="0" t="0" r="0" b="0"/>
            <a:pathLst>
              <a:path>
                <a:moveTo>
                  <a:pt x="45720" y="0"/>
                </a:moveTo>
                <a:lnTo>
                  <a:pt x="45720" y="1185777"/>
                </a:lnTo>
                <a:lnTo>
                  <a:pt x="45721" y="1185777"/>
                </a:lnTo>
                <a:lnTo>
                  <a:pt x="45721" y="1199620"/>
                </a:lnTo>
              </a:path>
            </a:pathLst>
          </a:custGeom>
          <a:noFill/>
          <a:ln w="25400" cap="flat" cmpd="sng" algn="ctr">
            <a:solidFill>
              <a:srgbClr val="9BBB59">
                <a:hueOff val="0"/>
                <a:satOff val="0"/>
                <a:lumOff val="0"/>
                <a:alphaOff val="0"/>
              </a:srgbClr>
            </a:solidFill>
            <a:prstDash val="solid"/>
          </a:ln>
          <a:effectLst/>
          <a:scene3d>
            <a:camera prst="orthographicFront"/>
            <a:lightRig rig="threePt" dir="t">
              <a:rot lat="0" lon="0" rev="7500000"/>
            </a:lightRig>
          </a:scene3d>
          <a:sp3d z="-40000" prstMaterial="matte"/>
        </p:spPr>
      </p:sp>
      <p:sp>
        <p:nvSpPr>
          <p:cNvPr id="11" name="Straight Connector 9"/>
          <p:cNvSpPr/>
          <p:nvPr/>
        </p:nvSpPr>
        <p:spPr>
          <a:xfrm>
            <a:off x="5471017" y="3045873"/>
            <a:ext cx="864038" cy="1199620"/>
          </a:xfrm>
          <a:custGeom>
            <a:avLst/>
            <a:gdLst/>
            <a:ahLst/>
            <a:cxnLst/>
            <a:rect l="0" t="0" r="0" b="0"/>
            <a:pathLst>
              <a:path>
                <a:moveTo>
                  <a:pt x="864038" y="0"/>
                </a:moveTo>
                <a:lnTo>
                  <a:pt x="864038" y="1185777"/>
                </a:lnTo>
                <a:lnTo>
                  <a:pt x="0" y="1185777"/>
                </a:lnTo>
                <a:lnTo>
                  <a:pt x="0" y="1199620"/>
                </a:lnTo>
              </a:path>
            </a:pathLst>
          </a:custGeom>
          <a:noFill/>
          <a:ln w="25400" cap="flat" cmpd="sng" algn="ctr">
            <a:solidFill>
              <a:srgbClr val="9BBB59">
                <a:hueOff val="0"/>
                <a:satOff val="0"/>
                <a:lumOff val="0"/>
                <a:alphaOff val="0"/>
              </a:srgbClr>
            </a:solidFill>
            <a:prstDash val="solid"/>
          </a:ln>
          <a:effectLst/>
          <a:scene3d>
            <a:camera prst="orthographicFront"/>
            <a:lightRig rig="threePt" dir="t">
              <a:rot lat="0" lon="0" rev="7500000"/>
            </a:lightRig>
          </a:scene3d>
          <a:sp3d z="-40000" prstMaterial="matte"/>
        </p:spPr>
      </p:sp>
      <p:sp>
        <p:nvSpPr>
          <p:cNvPr id="12" name="Straight Connector 10"/>
          <p:cNvSpPr/>
          <p:nvPr/>
        </p:nvSpPr>
        <p:spPr>
          <a:xfrm>
            <a:off x="4606977" y="3045873"/>
            <a:ext cx="1728078" cy="1199620"/>
          </a:xfrm>
          <a:custGeom>
            <a:avLst/>
            <a:gdLst/>
            <a:ahLst/>
            <a:cxnLst/>
            <a:rect l="0" t="0" r="0" b="0"/>
            <a:pathLst>
              <a:path>
                <a:moveTo>
                  <a:pt x="1728078" y="0"/>
                </a:moveTo>
                <a:lnTo>
                  <a:pt x="1728078" y="1185777"/>
                </a:lnTo>
                <a:lnTo>
                  <a:pt x="0" y="1185777"/>
                </a:lnTo>
                <a:lnTo>
                  <a:pt x="0" y="1199620"/>
                </a:lnTo>
              </a:path>
            </a:pathLst>
          </a:custGeom>
          <a:noFill/>
          <a:ln w="25400" cap="flat" cmpd="sng" algn="ctr">
            <a:solidFill>
              <a:srgbClr val="9BBB59">
                <a:hueOff val="0"/>
                <a:satOff val="0"/>
                <a:lumOff val="0"/>
                <a:alphaOff val="0"/>
              </a:srgbClr>
            </a:solidFill>
            <a:prstDash val="solid"/>
          </a:ln>
          <a:effectLst/>
          <a:scene3d>
            <a:camera prst="orthographicFront"/>
            <a:lightRig rig="threePt" dir="t">
              <a:rot lat="0" lon="0" rev="7500000"/>
            </a:lightRig>
          </a:scene3d>
          <a:sp3d z="-40000" prstMaterial="matte"/>
        </p:spPr>
      </p:sp>
      <p:sp>
        <p:nvSpPr>
          <p:cNvPr id="13" name="Straight Connector 11"/>
          <p:cNvSpPr/>
          <p:nvPr/>
        </p:nvSpPr>
        <p:spPr>
          <a:xfrm>
            <a:off x="3927158" y="2068062"/>
            <a:ext cx="2407896" cy="450231"/>
          </a:xfrm>
          <a:custGeom>
            <a:avLst/>
            <a:gdLst/>
            <a:ahLst/>
            <a:cxnLst/>
            <a:rect l="0" t="0" r="0" b="0"/>
            <a:pathLst>
              <a:path>
                <a:moveTo>
                  <a:pt x="0" y="0"/>
                </a:moveTo>
                <a:lnTo>
                  <a:pt x="0" y="436388"/>
                </a:lnTo>
                <a:lnTo>
                  <a:pt x="2407896" y="436388"/>
                </a:lnTo>
                <a:lnTo>
                  <a:pt x="2407896" y="450231"/>
                </a:lnTo>
              </a:path>
            </a:pathLst>
          </a:custGeom>
          <a:noFill/>
          <a:ln w="25400" cap="flat" cmpd="sng" algn="ctr">
            <a:solidFill>
              <a:srgbClr val="C0504D">
                <a:hueOff val="0"/>
                <a:satOff val="0"/>
                <a:lumOff val="0"/>
                <a:alphaOff val="0"/>
              </a:srgbClr>
            </a:solidFill>
            <a:prstDash val="solid"/>
          </a:ln>
          <a:effectLst/>
          <a:scene3d>
            <a:camera prst="orthographicFront"/>
            <a:lightRig rig="threePt" dir="t">
              <a:rot lat="0" lon="0" rev="7500000"/>
            </a:lightRig>
          </a:scene3d>
          <a:sp3d z="-40000" prstMaterial="matte"/>
        </p:spPr>
      </p:sp>
      <p:sp>
        <p:nvSpPr>
          <p:cNvPr id="14" name="Straight Connector 12"/>
          <p:cNvSpPr/>
          <p:nvPr/>
        </p:nvSpPr>
        <p:spPr>
          <a:xfrm>
            <a:off x="4751788" y="3045873"/>
            <a:ext cx="880203" cy="495728"/>
          </a:xfrm>
          <a:custGeom>
            <a:avLst/>
            <a:gdLst/>
            <a:ahLst/>
            <a:cxnLst/>
            <a:rect l="0" t="0" r="0" b="0"/>
            <a:pathLst>
              <a:path>
                <a:moveTo>
                  <a:pt x="0" y="0"/>
                </a:moveTo>
                <a:lnTo>
                  <a:pt x="0" y="481885"/>
                </a:lnTo>
                <a:lnTo>
                  <a:pt x="880203" y="481885"/>
                </a:lnTo>
                <a:lnTo>
                  <a:pt x="880203" y="495728"/>
                </a:lnTo>
              </a:path>
            </a:pathLst>
          </a:custGeom>
          <a:noFill/>
          <a:ln w="25400" cap="flat" cmpd="sng" algn="ctr">
            <a:solidFill>
              <a:srgbClr val="9BBB59">
                <a:hueOff val="0"/>
                <a:satOff val="0"/>
                <a:lumOff val="0"/>
                <a:alphaOff val="0"/>
              </a:srgbClr>
            </a:solidFill>
            <a:prstDash val="solid"/>
          </a:ln>
          <a:effectLst/>
          <a:scene3d>
            <a:camera prst="orthographicFront"/>
            <a:lightRig rig="threePt" dir="t">
              <a:rot lat="0" lon="0" rev="7500000"/>
            </a:lightRig>
          </a:scene3d>
          <a:sp3d z="-40000" prstMaterial="matte"/>
        </p:spPr>
      </p:sp>
      <p:sp>
        <p:nvSpPr>
          <p:cNvPr id="15" name="Straight Connector 13"/>
          <p:cNvSpPr/>
          <p:nvPr/>
        </p:nvSpPr>
        <p:spPr>
          <a:xfrm>
            <a:off x="4706068" y="3045873"/>
            <a:ext cx="91440" cy="495728"/>
          </a:xfrm>
          <a:custGeom>
            <a:avLst/>
            <a:gdLst/>
            <a:ahLst/>
            <a:cxnLst/>
            <a:rect l="0" t="0" r="0" b="0"/>
            <a:pathLst>
              <a:path>
                <a:moveTo>
                  <a:pt x="45720" y="0"/>
                </a:moveTo>
                <a:lnTo>
                  <a:pt x="45720" y="481885"/>
                </a:lnTo>
                <a:lnTo>
                  <a:pt x="61884" y="481885"/>
                </a:lnTo>
                <a:lnTo>
                  <a:pt x="61884" y="495728"/>
                </a:lnTo>
              </a:path>
            </a:pathLst>
          </a:custGeom>
          <a:noFill/>
          <a:ln w="25400" cap="flat" cmpd="sng" algn="ctr">
            <a:solidFill>
              <a:srgbClr val="9BBB59">
                <a:hueOff val="0"/>
                <a:satOff val="0"/>
                <a:lumOff val="0"/>
                <a:alphaOff val="0"/>
              </a:srgbClr>
            </a:solidFill>
            <a:prstDash val="solid"/>
          </a:ln>
          <a:effectLst/>
          <a:scene3d>
            <a:camera prst="orthographicFront"/>
            <a:lightRig rig="threePt" dir="t">
              <a:rot lat="0" lon="0" rev="7500000"/>
            </a:lightRig>
          </a:scene3d>
          <a:sp3d z="-40000" prstMaterial="matte"/>
        </p:spPr>
      </p:sp>
      <p:sp>
        <p:nvSpPr>
          <p:cNvPr id="16" name="Straight Connector 14"/>
          <p:cNvSpPr/>
          <p:nvPr/>
        </p:nvSpPr>
        <p:spPr>
          <a:xfrm>
            <a:off x="3903913" y="3045873"/>
            <a:ext cx="847875" cy="495728"/>
          </a:xfrm>
          <a:custGeom>
            <a:avLst/>
            <a:gdLst/>
            <a:ahLst/>
            <a:cxnLst/>
            <a:rect l="0" t="0" r="0" b="0"/>
            <a:pathLst>
              <a:path>
                <a:moveTo>
                  <a:pt x="847875" y="0"/>
                </a:moveTo>
                <a:lnTo>
                  <a:pt x="847875" y="481885"/>
                </a:lnTo>
                <a:lnTo>
                  <a:pt x="0" y="481885"/>
                </a:lnTo>
                <a:lnTo>
                  <a:pt x="0" y="495728"/>
                </a:lnTo>
              </a:path>
            </a:pathLst>
          </a:custGeom>
          <a:noFill/>
          <a:ln w="25400" cap="flat" cmpd="sng" algn="ctr">
            <a:solidFill>
              <a:srgbClr val="9BBB59">
                <a:hueOff val="0"/>
                <a:satOff val="0"/>
                <a:lumOff val="0"/>
                <a:alphaOff val="0"/>
              </a:srgbClr>
            </a:solidFill>
            <a:prstDash val="solid"/>
          </a:ln>
          <a:effectLst/>
          <a:scene3d>
            <a:camera prst="orthographicFront"/>
            <a:lightRig rig="threePt" dir="t">
              <a:rot lat="0" lon="0" rev="7500000"/>
            </a:lightRig>
          </a:scene3d>
          <a:sp3d z="-40000" prstMaterial="matte"/>
        </p:spPr>
      </p:sp>
      <p:sp>
        <p:nvSpPr>
          <p:cNvPr id="17" name="Straight Connector 15"/>
          <p:cNvSpPr/>
          <p:nvPr/>
        </p:nvSpPr>
        <p:spPr>
          <a:xfrm>
            <a:off x="3927158" y="2068062"/>
            <a:ext cx="824630" cy="450231"/>
          </a:xfrm>
          <a:custGeom>
            <a:avLst/>
            <a:gdLst/>
            <a:ahLst/>
            <a:cxnLst/>
            <a:rect l="0" t="0" r="0" b="0"/>
            <a:pathLst>
              <a:path>
                <a:moveTo>
                  <a:pt x="0" y="0"/>
                </a:moveTo>
                <a:lnTo>
                  <a:pt x="0" y="436388"/>
                </a:lnTo>
                <a:lnTo>
                  <a:pt x="824630" y="436388"/>
                </a:lnTo>
                <a:lnTo>
                  <a:pt x="824630" y="450231"/>
                </a:lnTo>
              </a:path>
            </a:pathLst>
          </a:custGeom>
          <a:noFill/>
          <a:ln w="25400" cap="flat" cmpd="sng" algn="ctr">
            <a:solidFill>
              <a:srgbClr val="C0504D">
                <a:hueOff val="0"/>
                <a:satOff val="0"/>
                <a:lumOff val="0"/>
                <a:alphaOff val="0"/>
              </a:srgbClr>
            </a:solidFill>
            <a:prstDash val="solid"/>
          </a:ln>
          <a:effectLst/>
          <a:scene3d>
            <a:camera prst="orthographicFront"/>
            <a:lightRig rig="threePt" dir="t">
              <a:rot lat="0" lon="0" rev="7500000"/>
            </a:lightRig>
          </a:scene3d>
          <a:sp3d z="-40000" prstMaterial="matte"/>
        </p:spPr>
      </p:sp>
      <p:sp>
        <p:nvSpPr>
          <p:cNvPr id="18" name="Straight Connector 16"/>
          <p:cNvSpPr/>
          <p:nvPr/>
        </p:nvSpPr>
        <p:spPr>
          <a:xfrm>
            <a:off x="3024588" y="3045873"/>
            <a:ext cx="1727201" cy="1868910"/>
          </a:xfrm>
          <a:custGeom>
            <a:avLst/>
            <a:gdLst/>
            <a:ahLst/>
            <a:cxnLst/>
            <a:rect l="0" t="0" r="0" b="0"/>
            <a:pathLst>
              <a:path>
                <a:moveTo>
                  <a:pt x="0" y="0"/>
                </a:moveTo>
                <a:lnTo>
                  <a:pt x="0" y="1855067"/>
                </a:lnTo>
                <a:lnTo>
                  <a:pt x="1727201" y="1855067"/>
                </a:lnTo>
                <a:lnTo>
                  <a:pt x="1727201" y="1868910"/>
                </a:lnTo>
              </a:path>
            </a:pathLst>
          </a:custGeom>
          <a:noFill/>
          <a:ln w="25400" cap="flat" cmpd="sng" algn="ctr">
            <a:solidFill>
              <a:srgbClr val="9BBB59">
                <a:hueOff val="0"/>
                <a:satOff val="0"/>
                <a:lumOff val="0"/>
                <a:alphaOff val="0"/>
              </a:srgbClr>
            </a:solidFill>
            <a:prstDash val="solid"/>
          </a:ln>
          <a:effectLst/>
          <a:scene3d>
            <a:camera prst="orthographicFront"/>
            <a:lightRig rig="threePt" dir="t">
              <a:rot lat="0" lon="0" rev="7500000"/>
            </a:lightRig>
          </a:scene3d>
          <a:sp3d z="-40000" prstMaterial="matte"/>
        </p:spPr>
      </p:sp>
      <p:sp>
        <p:nvSpPr>
          <p:cNvPr id="19" name="Straight Connector 17"/>
          <p:cNvSpPr/>
          <p:nvPr/>
        </p:nvSpPr>
        <p:spPr>
          <a:xfrm>
            <a:off x="3024588" y="3045873"/>
            <a:ext cx="863600" cy="1868910"/>
          </a:xfrm>
          <a:custGeom>
            <a:avLst/>
            <a:gdLst/>
            <a:ahLst/>
            <a:cxnLst/>
            <a:rect l="0" t="0" r="0" b="0"/>
            <a:pathLst>
              <a:path>
                <a:moveTo>
                  <a:pt x="0" y="0"/>
                </a:moveTo>
                <a:lnTo>
                  <a:pt x="0" y="1855067"/>
                </a:lnTo>
                <a:lnTo>
                  <a:pt x="863600" y="1855067"/>
                </a:lnTo>
                <a:lnTo>
                  <a:pt x="863600" y="1868910"/>
                </a:lnTo>
              </a:path>
            </a:pathLst>
          </a:custGeom>
          <a:noFill/>
          <a:ln w="25400" cap="flat" cmpd="sng" algn="ctr">
            <a:solidFill>
              <a:srgbClr val="9BBB59">
                <a:hueOff val="0"/>
                <a:satOff val="0"/>
                <a:lumOff val="0"/>
                <a:alphaOff val="0"/>
              </a:srgbClr>
            </a:solidFill>
            <a:prstDash val="solid"/>
          </a:ln>
          <a:effectLst/>
          <a:scene3d>
            <a:camera prst="orthographicFront"/>
            <a:lightRig rig="threePt" dir="t">
              <a:rot lat="0" lon="0" rev="7500000"/>
            </a:lightRig>
          </a:scene3d>
          <a:sp3d z="-40000" prstMaterial="matte"/>
        </p:spPr>
      </p:sp>
      <p:sp>
        <p:nvSpPr>
          <p:cNvPr id="20" name="Straight Connector 18"/>
          <p:cNvSpPr/>
          <p:nvPr/>
        </p:nvSpPr>
        <p:spPr>
          <a:xfrm>
            <a:off x="2978429" y="3045873"/>
            <a:ext cx="91440" cy="1868910"/>
          </a:xfrm>
          <a:custGeom>
            <a:avLst/>
            <a:gdLst/>
            <a:ahLst/>
            <a:cxnLst/>
            <a:rect l="0" t="0" r="0" b="0"/>
            <a:pathLst>
              <a:path>
                <a:moveTo>
                  <a:pt x="46159" y="0"/>
                </a:moveTo>
                <a:lnTo>
                  <a:pt x="46159" y="1855067"/>
                </a:lnTo>
                <a:lnTo>
                  <a:pt x="45720" y="1855067"/>
                </a:lnTo>
                <a:lnTo>
                  <a:pt x="45720" y="1868910"/>
                </a:lnTo>
              </a:path>
            </a:pathLst>
          </a:custGeom>
          <a:noFill/>
          <a:ln w="25400" cap="flat" cmpd="sng" algn="ctr">
            <a:solidFill>
              <a:srgbClr val="9BBB59">
                <a:hueOff val="0"/>
                <a:satOff val="0"/>
                <a:lumOff val="0"/>
                <a:alphaOff val="0"/>
              </a:srgbClr>
            </a:solidFill>
            <a:prstDash val="solid"/>
          </a:ln>
          <a:effectLst/>
          <a:scene3d>
            <a:camera prst="orthographicFront"/>
            <a:lightRig rig="threePt" dir="t">
              <a:rot lat="0" lon="0" rev="7500000"/>
            </a:lightRig>
          </a:scene3d>
          <a:sp3d z="-40000" prstMaterial="matte"/>
        </p:spPr>
      </p:sp>
      <p:sp>
        <p:nvSpPr>
          <p:cNvPr id="21" name="Straight Connector 19"/>
          <p:cNvSpPr/>
          <p:nvPr/>
        </p:nvSpPr>
        <p:spPr>
          <a:xfrm>
            <a:off x="2177152" y="3045873"/>
            <a:ext cx="847436" cy="1884684"/>
          </a:xfrm>
          <a:custGeom>
            <a:avLst/>
            <a:gdLst/>
            <a:ahLst/>
            <a:cxnLst/>
            <a:rect l="0" t="0" r="0" b="0"/>
            <a:pathLst>
              <a:path>
                <a:moveTo>
                  <a:pt x="847436" y="0"/>
                </a:moveTo>
                <a:lnTo>
                  <a:pt x="847436" y="1870841"/>
                </a:lnTo>
                <a:lnTo>
                  <a:pt x="0" y="1870841"/>
                </a:lnTo>
                <a:lnTo>
                  <a:pt x="0" y="1884684"/>
                </a:lnTo>
              </a:path>
            </a:pathLst>
          </a:custGeom>
          <a:noFill/>
          <a:ln w="25400" cap="flat" cmpd="sng" algn="ctr">
            <a:solidFill>
              <a:srgbClr val="9BBB59">
                <a:hueOff val="0"/>
                <a:satOff val="0"/>
                <a:lumOff val="0"/>
                <a:alphaOff val="0"/>
              </a:srgbClr>
            </a:solidFill>
            <a:prstDash val="solid"/>
          </a:ln>
          <a:effectLst/>
          <a:scene3d>
            <a:camera prst="orthographicFront"/>
            <a:lightRig rig="threePt" dir="t">
              <a:rot lat="0" lon="0" rev="7500000"/>
            </a:lightRig>
          </a:scene3d>
          <a:sp3d z="-40000" prstMaterial="matte"/>
        </p:spPr>
      </p:sp>
      <p:sp>
        <p:nvSpPr>
          <p:cNvPr id="22" name="Straight Connector 20"/>
          <p:cNvSpPr/>
          <p:nvPr/>
        </p:nvSpPr>
        <p:spPr>
          <a:xfrm>
            <a:off x="1297389" y="3045873"/>
            <a:ext cx="1727199" cy="1868910"/>
          </a:xfrm>
          <a:custGeom>
            <a:avLst/>
            <a:gdLst/>
            <a:ahLst/>
            <a:cxnLst/>
            <a:rect l="0" t="0" r="0" b="0"/>
            <a:pathLst>
              <a:path>
                <a:moveTo>
                  <a:pt x="1727199" y="0"/>
                </a:moveTo>
                <a:lnTo>
                  <a:pt x="1727199" y="1855067"/>
                </a:lnTo>
                <a:lnTo>
                  <a:pt x="0" y="1855067"/>
                </a:lnTo>
                <a:lnTo>
                  <a:pt x="0" y="1868910"/>
                </a:lnTo>
              </a:path>
            </a:pathLst>
          </a:custGeom>
          <a:noFill/>
          <a:ln w="25400" cap="flat" cmpd="sng" algn="ctr">
            <a:solidFill>
              <a:srgbClr val="9BBB59">
                <a:hueOff val="0"/>
                <a:satOff val="0"/>
                <a:lumOff val="0"/>
                <a:alphaOff val="0"/>
              </a:srgbClr>
            </a:solidFill>
            <a:prstDash val="solid"/>
          </a:ln>
          <a:effectLst/>
          <a:scene3d>
            <a:camera prst="orthographicFront"/>
            <a:lightRig rig="threePt" dir="t">
              <a:rot lat="0" lon="0" rev="7500000"/>
            </a:lightRig>
          </a:scene3d>
          <a:sp3d z="-40000" prstMaterial="matte"/>
        </p:spPr>
      </p:sp>
      <p:sp>
        <p:nvSpPr>
          <p:cNvPr id="23" name="Straight Connector 21"/>
          <p:cNvSpPr/>
          <p:nvPr/>
        </p:nvSpPr>
        <p:spPr>
          <a:xfrm>
            <a:off x="3024588" y="2068062"/>
            <a:ext cx="902570" cy="450231"/>
          </a:xfrm>
          <a:custGeom>
            <a:avLst/>
            <a:gdLst/>
            <a:ahLst/>
            <a:cxnLst/>
            <a:rect l="0" t="0" r="0" b="0"/>
            <a:pathLst>
              <a:path>
                <a:moveTo>
                  <a:pt x="902570" y="0"/>
                </a:moveTo>
                <a:lnTo>
                  <a:pt x="902570" y="436388"/>
                </a:lnTo>
                <a:lnTo>
                  <a:pt x="0" y="436388"/>
                </a:lnTo>
                <a:lnTo>
                  <a:pt x="0" y="450231"/>
                </a:lnTo>
              </a:path>
            </a:pathLst>
          </a:custGeom>
          <a:noFill/>
          <a:ln w="25400" cap="flat" cmpd="sng" algn="ctr">
            <a:solidFill>
              <a:srgbClr val="C0504D">
                <a:hueOff val="0"/>
                <a:satOff val="0"/>
                <a:lumOff val="0"/>
                <a:alphaOff val="0"/>
              </a:srgbClr>
            </a:solidFill>
            <a:prstDash val="solid"/>
          </a:ln>
          <a:effectLst/>
          <a:scene3d>
            <a:camera prst="orthographicFront"/>
            <a:lightRig rig="threePt" dir="t">
              <a:rot lat="0" lon="0" rev="7500000"/>
            </a:lightRig>
          </a:scene3d>
          <a:sp3d z="-40000" prstMaterial="matte"/>
        </p:spPr>
      </p:sp>
      <p:sp>
        <p:nvSpPr>
          <p:cNvPr id="24" name="Straight Connector 22"/>
          <p:cNvSpPr/>
          <p:nvPr/>
        </p:nvSpPr>
        <p:spPr>
          <a:xfrm>
            <a:off x="1512391" y="3045873"/>
            <a:ext cx="431824" cy="479969"/>
          </a:xfrm>
          <a:custGeom>
            <a:avLst/>
            <a:gdLst/>
            <a:ahLst/>
            <a:cxnLst/>
            <a:rect l="0" t="0" r="0" b="0"/>
            <a:pathLst>
              <a:path>
                <a:moveTo>
                  <a:pt x="0" y="0"/>
                </a:moveTo>
                <a:lnTo>
                  <a:pt x="0" y="466126"/>
                </a:lnTo>
                <a:lnTo>
                  <a:pt x="431824" y="466126"/>
                </a:lnTo>
                <a:lnTo>
                  <a:pt x="431824" y="479969"/>
                </a:lnTo>
              </a:path>
            </a:pathLst>
          </a:custGeom>
          <a:noFill/>
          <a:ln w="25400" cap="flat" cmpd="sng" algn="ctr">
            <a:solidFill>
              <a:srgbClr val="9BBB59">
                <a:hueOff val="0"/>
                <a:satOff val="0"/>
                <a:lumOff val="0"/>
                <a:alphaOff val="0"/>
              </a:srgbClr>
            </a:solidFill>
            <a:prstDash val="solid"/>
          </a:ln>
          <a:effectLst/>
          <a:scene3d>
            <a:camera prst="orthographicFront"/>
            <a:lightRig rig="threePt" dir="t">
              <a:rot lat="0" lon="0" rev="7500000"/>
            </a:lightRig>
          </a:scene3d>
          <a:sp3d z="-40000" prstMaterial="matte"/>
        </p:spPr>
      </p:sp>
      <p:sp>
        <p:nvSpPr>
          <p:cNvPr id="25" name="Straight Connector 23"/>
          <p:cNvSpPr/>
          <p:nvPr/>
        </p:nvSpPr>
        <p:spPr>
          <a:xfrm>
            <a:off x="1064182" y="3045873"/>
            <a:ext cx="448209" cy="464342"/>
          </a:xfrm>
          <a:custGeom>
            <a:avLst/>
            <a:gdLst/>
            <a:ahLst/>
            <a:cxnLst/>
            <a:rect l="0" t="0" r="0" b="0"/>
            <a:pathLst>
              <a:path>
                <a:moveTo>
                  <a:pt x="448209" y="0"/>
                </a:moveTo>
                <a:lnTo>
                  <a:pt x="448209" y="450499"/>
                </a:lnTo>
                <a:lnTo>
                  <a:pt x="0" y="450499"/>
                </a:lnTo>
                <a:lnTo>
                  <a:pt x="0" y="464342"/>
                </a:lnTo>
              </a:path>
            </a:pathLst>
          </a:custGeom>
          <a:noFill/>
          <a:ln w="25400" cap="flat" cmpd="sng" algn="ctr">
            <a:solidFill>
              <a:srgbClr val="9BBB59">
                <a:hueOff val="0"/>
                <a:satOff val="0"/>
                <a:lumOff val="0"/>
                <a:alphaOff val="0"/>
              </a:srgbClr>
            </a:solidFill>
            <a:prstDash val="solid"/>
          </a:ln>
          <a:effectLst/>
          <a:scene3d>
            <a:camera prst="orthographicFront"/>
            <a:lightRig rig="threePt" dir="t">
              <a:rot lat="0" lon="0" rev="7500000"/>
            </a:lightRig>
          </a:scene3d>
          <a:sp3d z="-40000" prstMaterial="matte"/>
        </p:spPr>
      </p:sp>
      <p:sp>
        <p:nvSpPr>
          <p:cNvPr id="26" name="Straight Connector 24"/>
          <p:cNvSpPr/>
          <p:nvPr/>
        </p:nvSpPr>
        <p:spPr>
          <a:xfrm>
            <a:off x="1512391" y="2068062"/>
            <a:ext cx="2414766" cy="450231"/>
          </a:xfrm>
          <a:custGeom>
            <a:avLst/>
            <a:gdLst/>
            <a:ahLst/>
            <a:cxnLst/>
            <a:rect l="0" t="0" r="0" b="0"/>
            <a:pathLst>
              <a:path>
                <a:moveTo>
                  <a:pt x="2414766" y="0"/>
                </a:moveTo>
                <a:lnTo>
                  <a:pt x="2414766" y="436388"/>
                </a:lnTo>
                <a:lnTo>
                  <a:pt x="0" y="436388"/>
                </a:lnTo>
                <a:lnTo>
                  <a:pt x="0" y="450231"/>
                </a:lnTo>
              </a:path>
            </a:pathLst>
          </a:custGeom>
          <a:noFill/>
          <a:ln w="25400" cap="flat" cmpd="sng" algn="ctr">
            <a:solidFill>
              <a:srgbClr val="C0504D">
                <a:hueOff val="0"/>
                <a:satOff val="0"/>
                <a:lumOff val="0"/>
                <a:alphaOff val="0"/>
              </a:srgbClr>
            </a:solidFill>
            <a:prstDash val="solid"/>
          </a:ln>
          <a:effectLst/>
          <a:scene3d>
            <a:camera prst="orthographicFront"/>
            <a:lightRig rig="threePt" dir="t">
              <a:rot lat="0" lon="0" rev="7500000"/>
            </a:lightRig>
          </a:scene3d>
          <a:sp3d z="-40000" prstMaterial="matte"/>
        </p:spPr>
      </p:sp>
      <p:sp>
        <p:nvSpPr>
          <p:cNvPr id="27" name="Rounded Rectangle 26"/>
          <p:cNvSpPr/>
          <p:nvPr/>
        </p:nvSpPr>
        <p:spPr>
          <a:xfrm>
            <a:off x="3256666" y="1438794"/>
            <a:ext cx="1340983" cy="629268"/>
          </a:xfrm>
          <a:prstGeom prst="roundRect">
            <a:avLst>
              <a:gd name="adj" fmla="val 10000"/>
            </a:avLst>
          </a:prstGeom>
          <a:gradFill rotWithShape="1">
            <a:gsLst>
              <a:gs pos="0">
                <a:srgbClr val="4F81BD">
                  <a:hueOff val="0"/>
                  <a:satOff val="0"/>
                  <a:lumOff val="0"/>
                  <a:alphaOff val="0"/>
                  <a:shade val="51000"/>
                  <a:satMod val="130000"/>
                </a:srgbClr>
              </a:gs>
              <a:gs pos="80000">
                <a:srgbClr val="4F81BD">
                  <a:hueOff val="0"/>
                  <a:satOff val="0"/>
                  <a:lumOff val="0"/>
                  <a:alphaOff val="0"/>
                  <a:shade val="93000"/>
                  <a:satMod val="130000"/>
                </a:srgbClr>
              </a:gs>
              <a:gs pos="100000">
                <a:srgbClr val="4F81B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p:spPr>
      </p:sp>
      <p:grpSp>
        <p:nvGrpSpPr>
          <p:cNvPr id="28" name="Group 27"/>
          <p:cNvGrpSpPr/>
          <p:nvPr/>
        </p:nvGrpSpPr>
        <p:grpSpPr>
          <a:xfrm>
            <a:off x="3273270" y="1454567"/>
            <a:ext cx="1340983" cy="629268"/>
            <a:chOff x="2805174" y="1267460"/>
            <a:chExt cx="1340983" cy="629268"/>
          </a:xfrm>
          <a:scene3d>
            <a:camera prst="orthographicFront"/>
            <a:lightRig rig="threePt" dir="t">
              <a:rot lat="0" lon="0" rev="7500000"/>
            </a:lightRig>
          </a:scene3d>
        </p:grpSpPr>
        <p:sp>
          <p:nvSpPr>
            <p:cNvPr id="29" name="Rounded Rectangle 28"/>
            <p:cNvSpPr/>
            <p:nvPr/>
          </p:nvSpPr>
          <p:spPr>
            <a:xfrm>
              <a:off x="2805174" y="1267460"/>
              <a:ext cx="1340983" cy="629268"/>
            </a:xfrm>
            <a:prstGeom prst="roundRect">
              <a:avLst>
                <a:gd name="adj" fmla="val 10000"/>
              </a:avLst>
            </a:prstGeom>
            <a:solidFill>
              <a:sysClr val="window" lastClr="FFFFFF">
                <a:alpha val="90000"/>
                <a:hueOff val="0"/>
                <a:satOff val="0"/>
                <a:lumOff val="0"/>
                <a:alphaOff val="0"/>
              </a:sysClr>
            </a:solidFill>
            <a:ln w="9525" cap="flat" cmpd="sng" algn="ctr">
              <a:solidFill>
                <a:srgbClr val="4F81BD">
                  <a:hueOff val="0"/>
                  <a:satOff val="0"/>
                  <a:lumOff val="0"/>
                  <a:alphaOff val="0"/>
                  <a:shade val="95000"/>
                  <a:satMod val="105000"/>
                </a:srgbClr>
              </a:solidFill>
              <a:prstDash val="solid"/>
            </a:ln>
            <a:effectLst>
              <a:outerShdw blurRad="40000" dist="23000" dir="5400000" rotWithShape="0">
                <a:srgbClr val="000000">
                  <a:alpha val="35000"/>
                </a:srgbClr>
              </a:outerShdw>
            </a:effectLst>
            <a:sp3d z="152400" extrusionH="63500" prstMaterial="dkEdge">
              <a:bevelT w="125400" h="36350" prst="relaxedInset"/>
              <a:contourClr>
                <a:sysClr val="window" lastClr="FFFFFF"/>
              </a:contourClr>
            </a:sp3d>
          </p:spPr>
        </p:sp>
        <p:sp>
          <p:nvSpPr>
            <p:cNvPr id="30" name="Rounded Rectangle 27"/>
            <p:cNvSpPr/>
            <p:nvPr/>
          </p:nvSpPr>
          <p:spPr>
            <a:xfrm>
              <a:off x="2823605" y="1285891"/>
              <a:ext cx="1304121" cy="592406"/>
            </a:xfrm>
            <a:prstGeom prst="rect">
              <a:avLst/>
            </a:prstGeom>
            <a:noFill/>
            <a:ln>
              <a:noFill/>
            </a:ln>
            <a:effectLst/>
            <a:sp3d z="152400"/>
          </p:spPr>
          <p:txBody>
            <a:bodyPr lIns="30480" tIns="30480" rIns="30480" bIns="30480" spcCol="1270" anchor="ctr"/>
            <a:lstStyle/>
            <a:p>
              <a:pPr algn="ctr" defTabSz="355600" fontAlgn="auto">
                <a:lnSpc>
                  <a:spcPct val="90000"/>
                </a:lnSpc>
                <a:spcAft>
                  <a:spcPct val="35000"/>
                </a:spcAft>
                <a:defRPr/>
              </a:pPr>
              <a:r>
                <a:rPr lang="en-US" sz="800" b="1" dirty="0">
                  <a:solidFill>
                    <a:sysClr val="windowText" lastClr="000000">
                      <a:hueOff val="0"/>
                      <a:satOff val="0"/>
                      <a:lumOff val="0"/>
                      <a:alphaOff val="0"/>
                    </a:sysClr>
                  </a:solidFill>
                  <a:latin typeface="Calibri"/>
                  <a:cs typeface="+mn-cs"/>
                </a:rPr>
                <a:t>U.S. Export Promotion Programs</a:t>
              </a:r>
            </a:p>
          </p:txBody>
        </p:sp>
      </p:grpSp>
      <p:sp>
        <p:nvSpPr>
          <p:cNvPr id="31" name="Rounded Rectangle 30"/>
          <p:cNvSpPr/>
          <p:nvPr/>
        </p:nvSpPr>
        <p:spPr>
          <a:xfrm>
            <a:off x="1097458" y="2518294"/>
            <a:ext cx="829865" cy="527578"/>
          </a:xfrm>
          <a:prstGeom prst="roundRect">
            <a:avLst>
              <a:gd name="adj" fmla="val 10000"/>
            </a:avLst>
          </a:prstGeom>
          <a:gradFill rotWithShape="1">
            <a:gsLst>
              <a:gs pos="0">
                <a:srgbClr val="C0504D">
                  <a:hueOff val="0"/>
                  <a:satOff val="0"/>
                  <a:lumOff val="0"/>
                  <a:alphaOff val="0"/>
                  <a:shade val="51000"/>
                  <a:satMod val="130000"/>
                </a:srgbClr>
              </a:gs>
              <a:gs pos="80000">
                <a:srgbClr val="C0504D">
                  <a:hueOff val="0"/>
                  <a:satOff val="0"/>
                  <a:lumOff val="0"/>
                  <a:alphaOff val="0"/>
                  <a:shade val="93000"/>
                  <a:satMod val="130000"/>
                </a:srgbClr>
              </a:gs>
              <a:gs pos="100000">
                <a:srgbClr val="C0504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p:spPr>
      </p:sp>
      <p:grpSp>
        <p:nvGrpSpPr>
          <p:cNvPr id="32" name="Group 31"/>
          <p:cNvGrpSpPr/>
          <p:nvPr/>
        </p:nvGrpSpPr>
        <p:grpSpPr>
          <a:xfrm>
            <a:off x="1114062" y="2534067"/>
            <a:ext cx="829865" cy="527578"/>
            <a:chOff x="645966" y="2346960"/>
            <a:chExt cx="829865" cy="527578"/>
          </a:xfrm>
          <a:scene3d>
            <a:camera prst="orthographicFront"/>
            <a:lightRig rig="threePt" dir="t">
              <a:rot lat="0" lon="0" rev="7500000"/>
            </a:lightRig>
          </a:scene3d>
        </p:grpSpPr>
        <p:sp>
          <p:nvSpPr>
            <p:cNvPr id="33" name="Rounded Rectangle 32"/>
            <p:cNvSpPr/>
            <p:nvPr/>
          </p:nvSpPr>
          <p:spPr>
            <a:xfrm>
              <a:off x="645966" y="2346960"/>
              <a:ext cx="829865" cy="527578"/>
            </a:xfrm>
            <a:prstGeom prst="roundRect">
              <a:avLst>
                <a:gd name="adj" fmla="val 10000"/>
              </a:avLst>
            </a:prstGeom>
            <a:solidFill>
              <a:sysClr val="window" lastClr="FFFFFF">
                <a:alpha val="90000"/>
                <a:hueOff val="0"/>
                <a:satOff val="0"/>
                <a:lumOff val="0"/>
                <a:alphaOff val="0"/>
              </a:sysClr>
            </a:solidFill>
            <a:ln w="9525" cap="flat" cmpd="sng" algn="ctr">
              <a:solidFill>
                <a:srgbClr val="C0504D">
                  <a:hueOff val="0"/>
                  <a:satOff val="0"/>
                  <a:lumOff val="0"/>
                  <a:alphaOff val="0"/>
                  <a:shade val="95000"/>
                  <a:satMod val="105000"/>
                </a:srgbClr>
              </a:solidFill>
              <a:prstDash val="solid"/>
            </a:ln>
            <a:effectLst>
              <a:outerShdw blurRad="40000" dist="23000" dir="5400000" rotWithShape="0">
                <a:srgbClr val="000000">
                  <a:alpha val="35000"/>
                </a:srgbClr>
              </a:outerShdw>
            </a:effectLst>
            <a:sp3d z="152400" extrusionH="63500" prstMaterial="dkEdge">
              <a:bevelT w="125400" h="36350" prst="relaxedInset"/>
              <a:contourClr>
                <a:sysClr val="window" lastClr="FFFFFF"/>
              </a:contourClr>
            </a:sp3d>
          </p:spPr>
        </p:sp>
        <p:sp>
          <p:nvSpPr>
            <p:cNvPr id="34" name="Rounded Rectangle 30"/>
            <p:cNvSpPr/>
            <p:nvPr/>
          </p:nvSpPr>
          <p:spPr>
            <a:xfrm>
              <a:off x="661418" y="2362412"/>
              <a:ext cx="798961" cy="496674"/>
            </a:xfrm>
            <a:prstGeom prst="rect">
              <a:avLst/>
            </a:prstGeom>
            <a:noFill/>
            <a:ln>
              <a:noFill/>
            </a:ln>
            <a:effectLst/>
            <a:sp3d z="152400"/>
          </p:spPr>
          <p:txBody>
            <a:bodyPr lIns="30480" tIns="30480" rIns="30480" bIns="30480" spcCol="1270" anchor="ctr"/>
            <a:lstStyle/>
            <a:p>
              <a:pPr algn="ctr" defTabSz="355600" fontAlgn="auto">
                <a:lnSpc>
                  <a:spcPct val="90000"/>
                </a:lnSpc>
                <a:spcAft>
                  <a:spcPct val="35000"/>
                </a:spcAft>
                <a:defRPr/>
              </a:pPr>
              <a:r>
                <a:rPr lang="en-US" sz="800" b="1" dirty="0">
                  <a:solidFill>
                    <a:sysClr val="windowText" lastClr="000000">
                      <a:hueOff val="0"/>
                      <a:satOff val="0"/>
                      <a:lumOff val="0"/>
                      <a:alphaOff val="0"/>
                    </a:sysClr>
                  </a:solidFill>
                  <a:latin typeface="Calibri"/>
                  <a:cs typeface="+mn-cs"/>
                </a:rPr>
                <a:t>Direct Export Subsidies Programs</a:t>
              </a:r>
            </a:p>
          </p:txBody>
        </p:sp>
      </p:grpSp>
      <p:grpSp>
        <p:nvGrpSpPr>
          <p:cNvPr id="35" name="Group 34"/>
          <p:cNvGrpSpPr/>
          <p:nvPr/>
        </p:nvGrpSpPr>
        <p:grpSpPr>
          <a:xfrm>
            <a:off x="665447" y="3525989"/>
            <a:ext cx="830677" cy="525118"/>
            <a:chOff x="197351" y="3338882"/>
            <a:chExt cx="830677" cy="525118"/>
          </a:xfrm>
          <a:scene3d>
            <a:camera prst="orthographicFront"/>
            <a:lightRig rig="threePt" dir="t">
              <a:rot lat="0" lon="0" rev="7500000"/>
            </a:lightRig>
          </a:scene3d>
        </p:grpSpPr>
        <p:sp>
          <p:nvSpPr>
            <p:cNvPr id="36" name="Rounded Rectangle 35"/>
            <p:cNvSpPr/>
            <p:nvPr/>
          </p:nvSpPr>
          <p:spPr>
            <a:xfrm>
              <a:off x="197351" y="3338882"/>
              <a:ext cx="830677" cy="525118"/>
            </a:xfrm>
            <a:prstGeom prst="roundRect">
              <a:avLst>
                <a:gd name="adj" fmla="val 10000"/>
              </a:avLst>
            </a:prstGeom>
            <a:solidFill>
              <a:sysClr val="window" lastClr="FFFFFF">
                <a:alpha val="90000"/>
                <a:hueOff val="0"/>
                <a:satOff val="0"/>
                <a:lumOff val="0"/>
                <a:alphaOff val="0"/>
              </a:sysClr>
            </a:solidFill>
            <a:ln w="9525" cap="flat" cmpd="sng" algn="ctr">
              <a:solidFill>
                <a:srgbClr val="9BBB59">
                  <a:hueOff val="0"/>
                  <a:satOff val="0"/>
                  <a:lumOff val="0"/>
                  <a:alphaOff val="0"/>
                  <a:shade val="95000"/>
                  <a:satMod val="105000"/>
                </a:srgbClr>
              </a:solidFill>
              <a:prstDash val="solid"/>
            </a:ln>
            <a:effectLst>
              <a:outerShdw blurRad="40000" dist="23000" dir="5400000" rotWithShape="0">
                <a:srgbClr val="000000">
                  <a:alpha val="35000"/>
                </a:srgbClr>
              </a:outerShdw>
            </a:effectLst>
            <a:sp3d z="152400" extrusionH="63500" prstMaterial="dkEdge">
              <a:bevelT w="125400" h="36350" prst="relaxedInset"/>
              <a:contourClr>
                <a:sysClr val="window" lastClr="FFFFFF"/>
              </a:contourClr>
            </a:sp3d>
          </p:spPr>
        </p:sp>
        <p:sp>
          <p:nvSpPr>
            <p:cNvPr id="37" name="Rounded Rectangle 33"/>
            <p:cNvSpPr/>
            <p:nvPr/>
          </p:nvSpPr>
          <p:spPr>
            <a:xfrm>
              <a:off x="212731" y="3354262"/>
              <a:ext cx="799917" cy="494358"/>
            </a:xfrm>
            <a:prstGeom prst="rect">
              <a:avLst/>
            </a:prstGeom>
            <a:noFill/>
            <a:ln>
              <a:noFill/>
            </a:ln>
            <a:effectLst/>
            <a:sp3d z="152400"/>
          </p:spPr>
          <p:txBody>
            <a:bodyPr lIns="30480" tIns="30480" rIns="30480" bIns="30480" spcCol="1270" anchor="ctr"/>
            <a:lstStyle/>
            <a:p>
              <a:pPr algn="ctr" defTabSz="355600" fontAlgn="auto">
                <a:lnSpc>
                  <a:spcPct val="90000"/>
                </a:lnSpc>
                <a:spcAft>
                  <a:spcPct val="35000"/>
                </a:spcAft>
                <a:defRPr/>
              </a:pPr>
              <a:r>
                <a:rPr lang="en-US" sz="800" b="1" dirty="0">
                  <a:solidFill>
                    <a:sysClr val="windowText" lastClr="000000">
                      <a:hueOff val="0"/>
                      <a:satOff val="0"/>
                      <a:lumOff val="0"/>
                      <a:alphaOff val="0"/>
                    </a:sysClr>
                  </a:solidFill>
                  <a:latin typeface="Calibri"/>
                  <a:cs typeface="+mn-cs"/>
                </a:rPr>
                <a:t>Dairy Export Incentive Program (DEIP)</a:t>
              </a:r>
            </a:p>
          </p:txBody>
        </p:sp>
      </p:grpSp>
      <p:sp>
        <p:nvSpPr>
          <p:cNvPr id="38" name="Rounded Rectangle 37"/>
          <p:cNvSpPr/>
          <p:nvPr/>
        </p:nvSpPr>
        <p:spPr>
          <a:xfrm>
            <a:off x="1529688" y="3525842"/>
            <a:ext cx="829055" cy="527063"/>
          </a:xfrm>
          <a:prstGeom prst="roundRect">
            <a:avLst>
              <a:gd name="adj" fmla="val 10000"/>
            </a:avLst>
          </a:prstGeom>
          <a:gradFill rotWithShape="1">
            <a:gsLst>
              <a:gs pos="0">
                <a:srgbClr val="9BBB59">
                  <a:hueOff val="0"/>
                  <a:satOff val="0"/>
                  <a:lumOff val="0"/>
                  <a:alphaOff val="0"/>
                  <a:shade val="51000"/>
                  <a:satMod val="130000"/>
                </a:srgbClr>
              </a:gs>
              <a:gs pos="80000">
                <a:srgbClr val="9BBB59">
                  <a:hueOff val="0"/>
                  <a:satOff val="0"/>
                  <a:lumOff val="0"/>
                  <a:alphaOff val="0"/>
                  <a:shade val="93000"/>
                  <a:satMod val="130000"/>
                </a:srgbClr>
              </a:gs>
              <a:gs pos="100000">
                <a:srgbClr val="9BBB59">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p:spPr>
      </p:sp>
      <p:grpSp>
        <p:nvGrpSpPr>
          <p:cNvPr id="39" name="Group 38"/>
          <p:cNvGrpSpPr/>
          <p:nvPr/>
        </p:nvGrpSpPr>
        <p:grpSpPr>
          <a:xfrm>
            <a:off x="1546275" y="3541600"/>
            <a:ext cx="829055" cy="527063"/>
            <a:chOff x="1078179" y="3354493"/>
            <a:chExt cx="829055" cy="527063"/>
          </a:xfrm>
          <a:scene3d>
            <a:camera prst="orthographicFront"/>
            <a:lightRig rig="threePt" dir="t">
              <a:rot lat="0" lon="0" rev="7500000"/>
            </a:lightRig>
          </a:scene3d>
        </p:grpSpPr>
        <p:sp>
          <p:nvSpPr>
            <p:cNvPr id="40" name="Rounded Rectangle 39"/>
            <p:cNvSpPr/>
            <p:nvPr/>
          </p:nvSpPr>
          <p:spPr>
            <a:xfrm>
              <a:off x="1078179" y="3354493"/>
              <a:ext cx="829055" cy="527063"/>
            </a:xfrm>
            <a:prstGeom prst="roundRect">
              <a:avLst>
                <a:gd name="adj" fmla="val 10000"/>
              </a:avLst>
            </a:prstGeom>
            <a:solidFill>
              <a:sysClr val="window" lastClr="FFFFFF">
                <a:alpha val="90000"/>
                <a:hueOff val="0"/>
                <a:satOff val="0"/>
                <a:lumOff val="0"/>
                <a:alphaOff val="0"/>
              </a:sysClr>
            </a:solidFill>
            <a:ln w="9525" cap="flat" cmpd="sng" algn="ctr">
              <a:solidFill>
                <a:srgbClr val="9BBB59">
                  <a:hueOff val="0"/>
                  <a:satOff val="0"/>
                  <a:lumOff val="0"/>
                  <a:alphaOff val="0"/>
                  <a:shade val="95000"/>
                  <a:satMod val="105000"/>
                </a:srgbClr>
              </a:solidFill>
              <a:prstDash val="solid"/>
            </a:ln>
            <a:effectLst>
              <a:outerShdw blurRad="40000" dist="23000" dir="5400000" rotWithShape="0">
                <a:srgbClr val="000000">
                  <a:alpha val="35000"/>
                </a:srgbClr>
              </a:outerShdw>
            </a:effectLst>
            <a:sp3d z="152400" extrusionH="63500" prstMaterial="dkEdge">
              <a:bevelT w="125400" h="36350" prst="relaxedInset"/>
              <a:contourClr>
                <a:sysClr val="window" lastClr="FFFFFF"/>
              </a:contourClr>
            </a:sp3d>
          </p:spPr>
        </p:sp>
        <p:sp>
          <p:nvSpPr>
            <p:cNvPr id="41" name="Rounded Rectangle 36"/>
            <p:cNvSpPr/>
            <p:nvPr/>
          </p:nvSpPr>
          <p:spPr>
            <a:xfrm>
              <a:off x="1093616" y="3369930"/>
              <a:ext cx="798181" cy="496189"/>
            </a:xfrm>
            <a:prstGeom prst="rect">
              <a:avLst/>
            </a:prstGeom>
            <a:noFill/>
            <a:ln>
              <a:noFill/>
            </a:ln>
            <a:effectLst/>
            <a:sp3d z="152400"/>
          </p:spPr>
          <p:txBody>
            <a:bodyPr lIns="30480" tIns="30480" rIns="30480" bIns="30480" spcCol="1270" anchor="ctr"/>
            <a:lstStyle/>
            <a:p>
              <a:pPr algn="ctr" defTabSz="355600" fontAlgn="auto">
                <a:lnSpc>
                  <a:spcPct val="90000"/>
                </a:lnSpc>
                <a:spcAft>
                  <a:spcPct val="35000"/>
                </a:spcAft>
                <a:defRPr/>
              </a:pPr>
              <a:r>
                <a:rPr lang="en-US" sz="800" b="1" dirty="0">
                  <a:solidFill>
                    <a:sysClr val="windowText" lastClr="000000">
                      <a:hueOff val="0"/>
                      <a:satOff val="0"/>
                      <a:lumOff val="0"/>
                      <a:alphaOff val="0"/>
                    </a:sysClr>
                  </a:solidFill>
                  <a:latin typeface="Calibri"/>
                  <a:cs typeface="+mn-cs"/>
                </a:rPr>
                <a:t>Export Enhancement Program (EEP)- Repealed</a:t>
              </a:r>
            </a:p>
          </p:txBody>
        </p:sp>
      </p:grpSp>
      <p:sp>
        <p:nvSpPr>
          <p:cNvPr id="42" name="Rounded Rectangle 41"/>
          <p:cNvSpPr/>
          <p:nvPr/>
        </p:nvSpPr>
        <p:spPr>
          <a:xfrm>
            <a:off x="2609172" y="2518294"/>
            <a:ext cx="830832" cy="527578"/>
          </a:xfrm>
          <a:prstGeom prst="roundRect">
            <a:avLst>
              <a:gd name="adj" fmla="val 10000"/>
            </a:avLst>
          </a:prstGeom>
          <a:gradFill rotWithShape="1">
            <a:gsLst>
              <a:gs pos="0">
                <a:srgbClr val="C0504D">
                  <a:hueOff val="0"/>
                  <a:satOff val="0"/>
                  <a:lumOff val="0"/>
                  <a:alphaOff val="0"/>
                  <a:shade val="51000"/>
                  <a:satMod val="130000"/>
                </a:srgbClr>
              </a:gs>
              <a:gs pos="80000">
                <a:srgbClr val="C0504D">
                  <a:hueOff val="0"/>
                  <a:satOff val="0"/>
                  <a:lumOff val="0"/>
                  <a:alphaOff val="0"/>
                  <a:shade val="93000"/>
                  <a:satMod val="130000"/>
                </a:srgbClr>
              </a:gs>
              <a:gs pos="100000">
                <a:srgbClr val="C0504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p:spPr>
      </p:sp>
      <p:grpSp>
        <p:nvGrpSpPr>
          <p:cNvPr id="43" name="Group 42"/>
          <p:cNvGrpSpPr/>
          <p:nvPr/>
        </p:nvGrpSpPr>
        <p:grpSpPr>
          <a:xfrm>
            <a:off x="2625775" y="2534067"/>
            <a:ext cx="830832" cy="527578"/>
            <a:chOff x="2157679" y="2346960"/>
            <a:chExt cx="830832" cy="527578"/>
          </a:xfrm>
          <a:scene3d>
            <a:camera prst="orthographicFront"/>
            <a:lightRig rig="threePt" dir="t">
              <a:rot lat="0" lon="0" rev="7500000"/>
            </a:lightRig>
          </a:scene3d>
        </p:grpSpPr>
        <p:sp>
          <p:nvSpPr>
            <p:cNvPr id="44" name="Rounded Rectangle 43"/>
            <p:cNvSpPr/>
            <p:nvPr/>
          </p:nvSpPr>
          <p:spPr>
            <a:xfrm>
              <a:off x="2157679" y="2346960"/>
              <a:ext cx="830832" cy="527578"/>
            </a:xfrm>
            <a:prstGeom prst="roundRect">
              <a:avLst>
                <a:gd name="adj" fmla="val 10000"/>
              </a:avLst>
            </a:prstGeom>
            <a:solidFill>
              <a:sysClr val="window" lastClr="FFFFFF">
                <a:alpha val="90000"/>
                <a:hueOff val="0"/>
                <a:satOff val="0"/>
                <a:lumOff val="0"/>
                <a:alphaOff val="0"/>
              </a:sysClr>
            </a:solidFill>
            <a:ln w="9525" cap="flat" cmpd="sng" algn="ctr">
              <a:solidFill>
                <a:srgbClr val="C0504D">
                  <a:hueOff val="0"/>
                  <a:satOff val="0"/>
                  <a:lumOff val="0"/>
                  <a:alphaOff val="0"/>
                  <a:shade val="95000"/>
                  <a:satMod val="105000"/>
                </a:srgbClr>
              </a:solidFill>
              <a:prstDash val="solid"/>
            </a:ln>
            <a:effectLst>
              <a:outerShdw blurRad="40000" dist="23000" dir="5400000" rotWithShape="0">
                <a:srgbClr val="000000">
                  <a:alpha val="35000"/>
                </a:srgbClr>
              </a:outerShdw>
            </a:effectLst>
            <a:sp3d z="152400" extrusionH="63500" prstMaterial="dkEdge">
              <a:bevelT w="125400" h="36350" prst="relaxedInset"/>
              <a:contourClr>
                <a:sysClr val="window" lastClr="FFFFFF"/>
              </a:contourClr>
            </a:sp3d>
          </p:spPr>
        </p:sp>
        <p:sp>
          <p:nvSpPr>
            <p:cNvPr id="45" name="Rounded Rectangle 39"/>
            <p:cNvSpPr/>
            <p:nvPr/>
          </p:nvSpPr>
          <p:spPr>
            <a:xfrm>
              <a:off x="2173131" y="2362412"/>
              <a:ext cx="799928" cy="496674"/>
            </a:xfrm>
            <a:prstGeom prst="rect">
              <a:avLst/>
            </a:prstGeom>
            <a:noFill/>
            <a:ln>
              <a:noFill/>
            </a:ln>
            <a:effectLst/>
            <a:sp3d z="152400"/>
          </p:spPr>
          <p:txBody>
            <a:bodyPr lIns="30480" tIns="30480" rIns="30480" bIns="30480" spcCol="1270" anchor="ctr"/>
            <a:lstStyle/>
            <a:p>
              <a:pPr algn="ctr" defTabSz="355600" fontAlgn="auto">
                <a:lnSpc>
                  <a:spcPct val="90000"/>
                </a:lnSpc>
                <a:spcAft>
                  <a:spcPct val="35000"/>
                </a:spcAft>
                <a:defRPr/>
              </a:pPr>
              <a:r>
                <a:rPr lang="en-US" sz="800" b="1" dirty="0">
                  <a:solidFill>
                    <a:sysClr val="windowText" lastClr="000000">
                      <a:hueOff val="0"/>
                      <a:satOff val="0"/>
                      <a:lumOff val="0"/>
                      <a:alphaOff val="0"/>
                    </a:sysClr>
                  </a:solidFill>
                  <a:latin typeface="Calibri"/>
                  <a:cs typeface="+mn-cs"/>
                </a:rPr>
                <a:t>Non-Price Export Market Development Programs</a:t>
              </a:r>
            </a:p>
          </p:txBody>
        </p:sp>
      </p:grpSp>
      <p:sp>
        <p:nvSpPr>
          <p:cNvPr id="46" name="Rounded Rectangle 45"/>
          <p:cNvSpPr/>
          <p:nvPr/>
        </p:nvSpPr>
        <p:spPr>
          <a:xfrm>
            <a:off x="881972" y="4914783"/>
            <a:ext cx="830832" cy="527578"/>
          </a:xfrm>
          <a:prstGeom prst="roundRect">
            <a:avLst>
              <a:gd name="adj" fmla="val 10000"/>
            </a:avLst>
          </a:prstGeom>
          <a:gradFill rotWithShape="1">
            <a:gsLst>
              <a:gs pos="0">
                <a:srgbClr val="9BBB59">
                  <a:hueOff val="0"/>
                  <a:satOff val="0"/>
                  <a:lumOff val="0"/>
                  <a:alphaOff val="0"/>
                  <a:shade val="51000"/>
                  <a:satMod val="130000"/>
                </a:srgbClr>
              </a:gs>
              <a:gs pos="80000">
                <a:srgbClr val="9BBB59">
                  <a:hueOff val="0"/>
                  <a:satOff val="0"/>
                  <a:lumOff val="0"/>
                  <a:alphaOff val="0"/>
                  <a:shade val="93000"/>
                  <a:satMod val="130000"/>
                </a:srgbClr>
              </a:gs>
              <a:gs pos="100000">
                <a:srgbClr val="9BBB59">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p:spPr>
      </p:sp>
      <p:grpSp>
        <p:nvGrpSpPr>
          <p:cNvPr id="47" name="Group 46"/>
          <p:cNvGrpSpPr/>
          <p:nvPr/>
        </p:nvGrpSpPr>
        <p:grpSpPr>
          <a:xfrm>
            <a:off x="898576" y="4930557"/>
            <a:ext cx="830832" cy="527578"/>
            <a:chOff x="430480" y="4743450"/>
            <a:chExt cx="830832" cy="527578"/>
          </a:xfrm>
          <a:scene3d>
            <a:camera prst="orthographicFront"/>
            <a:lightRig rig="threePt" dir="t">
              <a:rot lat="0" lon="0" rev="7500000"/>
            </a:lightRig>
          </a:scene3d>
        </p:grpSpPr>
        <p:sp>
          <p:nvSpPr>
            <p:cNvPr id="48" name="Rounded Rectangle 47"/>
            <p:cNvSpPr/>
            <p:nvPr/>
          </p:nvSpPr>
          <p:spPr>
            <a:xfrm>
              <a:off x="430480" y="4743450"/>
              <a:ext cx="830832" cy="527578"/>
            </a:xfrm>
            <a:prstGeom prst="roundRect">
              <a:avLst>
                <a:gd name="adj" fmla="val 10000"/>
              </a:avLst>
            </a:prstGeom>
            <a:solidFill>
              <a:sysClr val="window" lastClr="FFFFFF">
                <a:alpha val="90000"/>
                <a:hueOff val="0"/>
                <a:satOff val="0"/>
                <a:lumOff val="0"/>
                <a:alphaOff val="0"/>
              </a:sysClr>
            </a:solidFill>
            <a:ln w="9525" cap="flat" cmpd="sng" algn="ctr">
              <a:solidFill>
                <a:srgbClr val="9BBB59">
                  <a:hueOff val="0"/>
                  <a:satOff val="0"/>
                  <a:lumOff val="0"/>
                  <a:alphaOff val="0"/>
                  <a:shade val="95000"/>
                  <a:satMod val="105000"/>
                </a:srgbClr>
              </a:solidFill>
              <a:prstDash val="solid"/>
            </a:ln>
            <a:effectLst>
              <a:outerShdw blurRad="40000" dist="23000" dir="5400000" rotWithShape="0">
                <a:srgbClr val="000000">
                  <a:alpha val="35000"/>
                </a:srgbClr>
              </a:outerShdw>
            </a:effectLst>
            <a:sp3d z="152400" extrusionH="63500" prstMaterial="dkEdge">
              <a:bevelT w="125400" h="36350" prst="relaxedInset"/>
              <a:contourClr>
                <a:sysClr val="window" lastClr="FFFFFF"/>
              </a:contourClr>
            </a:sp3d>
          </p:spPr>
        </p:sp>
        <p:sp>
          <p:nvSpPr>
            <p:cNvPr id="49" name="Rounded Rectangle 42"/>
            <p:cNvSpPr/>
            <p:nvPr/>
          </p:nvSpPr>
          <p:spPr>
            <a:xfrm>
              <a:off x="445932" y="4758902"/>
              <a:ext cx="799928" cy="496674"/>
            </a:xfrm>
            <a:prstGeom prst="rect">
              <a:avLst/>
            </a:prstGeom>
            <a:noFill/>
            <a:ln>
              <a:noFill/>
            </a:ln>
            <a:effectLst/>
            <a:sp3d z="152400"/>
          </p:spPr>
          <p:txBody>
            <a:bodyPr lIns="30480" tIns="30480" rIns="30480" bIns="30480" spcCol="1270" anchor="ctr"/>
            <a:lstStyle/>
            <a:p>
              <a:pPr algn="ctr" defTabSz="355600" fontAlgn="auto">
                <a:lnSpc>
                  <a:spcPct val="90000"/>
                </a:lnSpc>
                <a:spcAft>
                  <a:spcPct val="35000"/>
                </a:spcAft>
                <a:defRPr/>
              </a:pPr>
              <a:r>
                <a:rPr lang="en-US" sz="800" b="1" dirty="0">
                  <a:solidFill>
                    <a:sysClr val="windowText" lastClr="000000">
                      <a:hueOff val="0"/>
                      <a:satOff val="0"/>
                      <a:lumOff val="0"/>
                      <a:alphaOff val="0"/>
                    </a:sysClr>
                  </a:solidFill>
                  <a:latin typeface="Calibri"/>
                  <a:cs typeface="+mn-cs"/>
                </a:rPr>
                <a:t>Foreign Market Development Program (FMDP)</a:t>
              </a:r>
            </a:p>
          </p:txBody>
        </p:sp>
      </p:grpSp>
      <p:sp>
        <p:nvSpPr>
          <p:cNvPr id="50" name="Rounded Rectangle 49"/>
          <p:cNvSpPr/>
          <p:nvPr/>
        </p:nvSpPr>
        <p:spPr>
          <a:xfrm>
            <a:off x="1761735" y="4930557"/>
            <a:ext cx="830832" cy="527578"/>
          </a:xfrm>
          <a:prstGeom prst="roundRect">
            <a:avLst>
              <a:gd name="adj" fmla="val 10000"/>
            </a:avLst>
          </a:prstGeom>
          <a:gradFill rotWithShape="1">
            <a:gsLst>
              <a:gs pos="0">
                <a:srgbClr val="9BBB59">
                  <a:hueOff val="0"/>
                  <a:satOff val="0"/>
                  <a:lumOff val="0"/>
                  <a:alphaOff val="0"/>
                  <a:shade val="51000"/>
                  <a:satMod val="130000"/>
                </a:srgbClr>
              </a:gs>
              <a:gs pos="80000">
                <a:srgbClr val="9BBB59">
                  <a:hueOff val="0"/>
                  <a:satOff val="0"/>
                  <a:lumOff val="0"/>
                  <a:alphaOff val="0"/>
                  <a:shade val="93000"/>
                  <a:satMod val="130000"/>
                </a:srgbClr>
              </a:gs>
              <a:gs pos="100000">
                <a:srgbClr val="9BBB59">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p:spPr>
      </p:sp>
      <p:grpSp>
        <p:nvGrpSpPr>
          <p:cNvPr id="51" name="Group 50"/>
          <p:cNvGrpSpPr/>
          <p:nvPr/>
        </p:nvGrpSpPr>
        <p:grpSpPr>
          <a:xfrm>
            <a:off x="1778339" y="4946330"/>
            <a:ext cx="830832" cy="527578"/>
            <a:chOff x="1310243" y="4759223"/>
            <a:chExt cx="830832" cy="527578"/>
          </a:xfrm>
          <a:scene3d>
            <a:camera prst="orthographicFront"/>
            <a:lightRig rig="threePt" dir="t">
              <a:rot lat="0" lon="0" rev="7500000"/>
            </a:lightRig>
          </a:scene3d>
        </p:grpSpPr>
        <p:sp>
          <p:nvSpPr>
            <p:cNvPr id="52" name="Rounded Rectangle 51"/>
            <p:cNvSpPr/>
            <p:nvPr/>
          </p:nvSpPr>
          <p:spPr>
            <a:xfrm>
              <a:off x="1310243" y="4759223"/>
              <a:ext cx="830832" cy="527578"/>
            </a:xfrm>
            <a:prstGeom prst="roundRect">
              <a:avLst>
                <a:gd name="adj" fmla="val 10000"/>
              </a:avLst>
            </a:prstGeom>
            <a:solidFill>
              <a:sysClr val="window" lastClr="FFFFFF">
                <a:alpha val="90000"/>
                <a:hueOff val="0"/>
                <a:satOff val="0"/>
                <a:lumOff val="0"/>
                <a:alphaOff val="0"/>
              </a:sysClr>
            </a:solidFill>
            <a:ln w="9525" cap="flat" cmpd="sng" algn="ctr">
              <a:solidFill>
                <a:srgbClr val="9BBB59">
                  <a:hueOff val="0"/>
                  <a:satOff val="0"/>
                  <a:lumOff val="0"/>
                  <a:alphaOff val="0"/>
                  <a:shade val="95000"/>
                  <a:satMod val="105000"/>
                </a:srgbClr>
              </a:solidFill>
              <a:prstDash val="solid"/>
            </a:ln>
            <a:effectLst>
              <a:outerShdw blurRad="40000" dist="23000" dir="5400000" rotWithShape="0">
                <a:srgbClr val="000000">
                  <a:alpha val="35000"/>
                </a:srgbClr>
              </a:outerShdw>
            </a:effectLst>
            <a:sp3d z="152400" extrusionH="63500" prstMaterial="dkEdge">
              <a:bevelT w="125400" h="36350" prst="relaxedInset"/>
              <a:contourClr>
                <a:sysClr val="window" lastClr="FFFFFF"/>
              </a:contourClr>
            </a:sp3d>
          </p:spPr>
        </p:sp>
        <p:sp>
          <p:nvSpPr>
            <p:cNvPr id="53" name="Rounded Rectangle 45"/>
            <p:cNvSpPr/>
            <p:nvPr/>
          </p:nvSpPr>
          <p:spPr>
            <a:xfrm>
              <a:off x="1325695" y="4774675"/>
              <a:ext cx="799928" cy="496674"/>
            </a:xfrm>
            <a:prstGeom prst="rect">
              <a:avLst/>
            </a:prstGeom>
            <a:noFill/>
            <a:ln>
              <a:noFill/>
            </a:ln>
            <a:effectLst/>
            <a:sp3d z="152400"/>
          </p:spPr>
          <p:txBody>
            <a:bodyPr lIns="30480" tIns="30480" rIns="30480" bIns="30480" spcCol="1270" anchor="ctr"/>
            <a:lstStyle/>
            <a:p>
              <a:pPr algn="ctr" defTabSz="355600" fontAlgn="auto">
                <a:lnSpc>
                  <a:spcPct val="90000"/>
                </a:lnSpc>
                <a:spcAft>
                  <a:spcPct val="35000"/>
                </a:spcAft>
                <a:defRPr/>
              </a:pPr>
              <a:r>
                <a:rPr lang="en-US" sz="800" b="1" dirty="0">
                  <a:solidFill>
                    <a:sysClr val="windowText" lastClr="000000">
                      <a:hueOff val="0"/>
                      <a:satOff val="0"/>
                      <a:lumOff val="0"/>
                      <a:alphaOff val="0"/>
                    </a:sysClr>
                  </a:solidFill>
                  <a:latin typeface="Calibri"/>
                  <a:cs typeface="+mn-cs"/>
                </a:rPr>
                <a:t>Market Access Program (MAP) </a:t>
              </a:r>
            </a:p>
          </p:txBody>
        </p:sp>
      </p:grpSp>
      <p:sp>
        <p:nvSpPr>
          <p:cNvPr id="54" name="Rounded Rectangle 53"/>
          <p:cNvSpPr/>
          <p:nvPr/>
        </p:nvSpPr>
        <p:spPr>
          <a:xfrm>
            <a:off x="2608733" y="4914783"/>
            <a:ext cx="830832" cy="527578"/>
          </a:xfrm>
          <a:prstGeom prst="roundRect">
            <a:avLst>
              <a:gd name="adj" fmla="val 10000"/>
            </a:avLst>
          </a:prstGeom>
          <a:gradFill rotWithShape="1">
            <a:gsLst>
              <a:gs pos="0">
                <a:srgbClr val="9BBB59">
                  <a:hueOff val="0"/>
                  <a:satOff val="0"/>
                  <a:lumOff val="0"/>
                  <a:alphaOff val="0"/>
                  <a:shade val="51000"/>
                  <a:satMod val="130000"/>
                </a:srgbClr>
              </a:gs>
              <a:gs pos="80000">
                <a:srgbClr val="9BBB59">
                  <a:hueOff val="0"/>
                  <a:satOff val="0"/>
                  <a:lumOff val="0"/>
                  <a:alphaOff val="0"/>
                  <a:shade val="93000"/>
                  <a:satMod val="130000"/>
                </a:srgbClr>
              </a:gs>
              <a:gs pos="100000">
                <a:srgbClr val="9BBB59">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p:spPr>
      </p:sp>
      <p:grpSp>
        <p:nvGrpSpPr>
          <p:cNvPr id="55" name="Group 54"/>
          <p:cNvGrpSpPr/>
          <p:nvPr/>
        </p:nvGrpSpPr>
        <p:grpSpPr>
          <a:xfrm>
            <a:off x="2625336" y="4930557"/>
            <a:ext cx="830832" cy="527578"/>
            <a:chOff x="2157240" y="4743450"/>
            <a:chExt cx="830832" cy="527578"/>
          </a:xfrm>
          <a:scene3d>
            <a:camera prst="orthographicFront"/>
            <a:lightRig rig="threePt" dir="t">
              <a:rot lat="0" lon="0" rev="7500000"/>
            </a:lightRig>
          </a:scene3d>
        </p:grpSpPr>
        <p:sp>
          <p:nvSpPr>
            <p:cNvPr id="56" name="Rounded Rectangle 55"/>
            <p:cNvSpPr/>
            <p:nvPr/>
          </p:nvSpPr>
          <p:spPr>
            <a:xfrm>
              <a:off x="2157240" y="4743450"/>
              <a:ext cx="830832" cy="527578"/>
            </a:xfrm>
            <a:prstGeom prst="roundRect">
              <a:avLst>
                <a:gd name="adj" fmla="val 10000"/>
              </a:avLst>
            </a:prstGeom>
            <a:solidFill>
              <a:sysClr val="window" lastClr="FFFFFF">
                <a:alpha val="90000"/>
                <a:hueOff val="0"/>
                <a:satOff val="0"/>
                <a:lumOff val="0"/>
                <a:alphaOff val="0"/>
              </a:sysClr>
            </a:solidFill>
            <a:ln w="9525" cap="flat" cmpd="sng" algn="ctr">
              <a:solidFill>
                <a:srgbClr val="9BBB59">
                  <a:hueOff val="0"/>
                  <a:satOff val="0"/>
                  <a:lumOff val="0"/>
                  <a:alphaOff val="0"/>
                  <a:shade val="95000"/>
                  <a:satMod val="105000"/>
                </a:srgbClr>
              </a:solidFill>
              <a:prstDash val="solid"/>
            </a:ln>
            <a:effectLst>
              <a:outerShdw blurRad="40000" dist="23000" dir="5400000" rotWithShape="0">
                <a:srgbClr val="000000">
                  <a:alpha val="35000"/>
                </a:srgbClr>
              </a:outerShdw>
            </a:effectLst>
            <a:sp3d z="152400" extrusionH="63500" prstMaterial="dkEdge">
              <a:bevelT w="125400" h="36350" prst="relaxedInset"/>
              <a:contourClr>
                <a:sysClr val="window" lastClr="FFFFFF"/>
              </a:contourClr>
            </a:sp3d>
          </p:spPr>
        </p:sp>
        <p:sp>
          <p:nvSpPr>
            <p:cNvPr id="57" name="Rounded Rectangle 48"/>
            <p:cNvSpPr/>
            <p:nvPr/>
          </p:nvSpPr>
          <p:spPr>
            <a:xfrm>
              <a:off x="2172692" y="4758902"/>
              <a:ext cx="799928" cy="496674"/>
            </a:xfrm>
            <a:prstGeom prst="rect">
              <a:avLst/>
            </a:prstGeom>
            <a:noFill/>
            <a:ln>
              <a:noFill/>
            </a:ln>
            <a:effectLst/>
            <a:sp3d z="152400"/>
          </p:spPr>
          <p:txBody>
            <a:bodyPr lIns="30480" tIns="30480" rIns="30480" bIns="30480" spcCol="1270" anchor="ctr"/>
            <a:lstStyle/>
            <a:p>
              <a:pPr algn="ctr" defTabSz="355600" fontAlgn="auto">
                <a:lnSpc>
                  <a:spcPct val="90000"/>
                </a:lnSpc>
                <a:spcAft>
                  <a:spcPct val="35000"/>
                </a:spcAft>
                <a:defRPr/>
              </a:pPr>
              <a:r>
                <a:rPr lang="en-US" sz="800" b="1" dirty="0">
                  <a:solidFill>
                    <a:sysClr val="windowText" lastClr="000000">
                      <a:hueOff val="0"/>
                      <a:satOff val="0"/>
                      <a:lumOff val="0"/>
                      <a:alphaOff val="0"/>
                    </a:sysClr>
                  </a:solidFill>
                  <a:latin typeface="Calibri"/>
                  <a:cs typeface="+mn-cs"/>
                </a:rPr>
                <a:t>Emerging Markets Program </a:t>
              </a:r>
            </a:p>
          </p:txBody>
        </p:sp>
      </p:grpSp>
      <p:sp>
        <p:nvSpPr>
          <p:cNvPr id="58" name="Rounded Rectangle 57"/>
          <p:cNvSpPr/>
          <p:nvPr/>
        </p:nvSpPr>
        <p:spPr>
          <a:xfrm>
            <a:off x="3472772" y="4914783"/>
            <a:ext cx="830832" cy="527578"/>
          </a:xfrm>
          <a:prstGeom prst="roundRect">
            <a:avLst>
              <a:gd name="adj" fmla="val 10000"/>
            </a:avLst>
          </a:prstGeom>
          <a:gradFill rotWithShape="1">
            <a:gsLst>
              <a:gs pos="0">
                <a:srgbClr val="9BBB59">
                  <a:hueOff val="0"/>
                  <a:satOff val="0"/>
                  <a:lumOff val="0"/>
                  <a:alphaOff val="0"/>
                  <a:shade val="51000"/>
                  <a:satMod val="130000"/>
                </a:srgbClr>
              </a:gs>
              <a:gs pos="80000">
                <a:srgbClr val="9BBB59">
                  <a:hueOff val="0"/>
                  <a:satOff val="0"/>
                  <a:lumOff val="0"/>
                  <a:alphaOff val="0"/>
                  <a:shade val="93000"/>
                  <a:satMod val="130000"/>
                </a:srgbClr>
              </a:gs>
              <a:gs pos="100000">
                <a:srgbClr val="9BBB59">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p:spPr>
      </p:sp>
      <p:grpSp>
        <p:nvGrpSpPr>
          <p:cNvPr id="59" name="Group 58"/>
          <p:cNvGrpSpPr/>
          <p:nvPr/>
        </p:nvGrpSpPr>
        <p:grpSpPr>
          <a:xfrm>
            <a:off x="3489376" y="4930557"/>
            <a:ext cx="830832" cy="527578"/>
            <a:chOff x="3021280" y="4743450"/>
            <a:chExt cx="830832" cy="527578"/>
          </a:xfrm>
          <a:scene3d>
            <a:camera prst="orthographicFront"/>
            <a:lightRig rig="threePt" dir="t">
              <a:rot lat="0" lon="0" rev="7500000"/>
            </a:lightRig>
          </a:scene3d>
        </p:grpSpPr>
        <p:sp>
          <p:nvSpPr>
            <p:cNvPr id="60" name="Rounded Rectangle 59"/>
            <p:cNvSpPr/>
            <p:nvPr/>
          </p:nvSpPr>
          <p:spPr>
            <a:xfrm>
              <a:off x="3021280" y="4743450"/>
              <a:ext cx="830832" cy="527578"/>
            </a:xfrm>
            <a:prstGeom prst="roundRect">
              <a:avLst>
                <a:gd name="adj" fmla="val 10000"/>
              </a:avLst>
            </a:prstGeom>
            <a:solidFill>
              <a:sysClr val="window" lastClr="FFFFFF">
                <a:alpha val="90000"/>
                <a:hueOff val="0"/>
                <a:satOff val="0"/>
                <a:lumOff val="0"/>
                <a:alphaOff val="0"/>
              </a:sysClr>
            </a:solidFill>
            <a:ln w="9525" cap="flat" cmpd="sng" algn="ctr">
              <a:solidFill>
                <a:srgbClr val="9BBB59">
                  <a:hueOff val="0"/>
                  <a:satOff val="0"/>
                  <a:lumOff val="0"/>
                  <a:alphaOff val="0"/>
                  <a:shade val="95000"/>
                  <a:satMod val="105000"/>
                </a:srgbClr>
              </a:solidFill>
              <a:prstDash val="solid"/>
            </a:ln>
            <a:effectLst>
              <a:outerShdw blurRad="40000" dist="23000" dir="5400000" rotWithShape="0">
                <a:srgbClr val="000000">
                  <a:alpha val="35000"/>
                </a:srgbClr>
              </a:outerShdw>
            </a:effectLst>
            <a:sp3d z="152400" extrusionH="63500" prstMaterial="dkEdge">
              <a:bevelT w="125400" h="36350" prst="relaxedInset"/>
              <a:contourClr>
                <a:sysClr val="window" lastClr="FFFFFF"/>
              </a:contourClr>
            </a:sp3d>
          </p:spPr>
        </p:sp>
        <p:sp>
          <p:nvSpPr>
            <p:cNvPr id="61" name="Rounded Rectangle 51"/>
            <p:cNvSpPr/>
            <p:nvPr/>
          </p:nvSpPr>
          <p:spPr>
            <a:xfrm>
              <a:off x="3036732" y="4758902"/>
              <a:ext cx="799928" cy="496674"/>
            </a:xfrm>
            <a:prstGeom prst="rect">
              <a:avLst/>
            </a:prstGeom>
            <a:noFill/>
            <a:ln>
              <a:noFill/>
            </a:ln>
            <a:effectLst/>
            <a:sp3d z="152400"/>
          </p:spPr>
          <p:txBody>
            <a:bodyPr lIns="30480" tIns="30480" rIns="30480" bIns="30480" spcCol="1270" anchor="ctr"/>
            <a:lstStyle/>
            <a:p>
              <a:pPr algn="ctr" defTabSz="355600" fontAlgn="auto">
                <a:lnSpc>
                  <a:spcPct val="90000"/>
                </a:lnSpc>
                <a:spcAft>
                  <a:spcPct val="35000"/>
                </a:spcAft>
                <a:defRPr/>
              </a:pPr>
              <a:r>
                <a:rPr lang="en-US" sz="800" b="1" dirty="0">
                  <a:solidFill>
                    <a:sysClr val="windowText" lastClr="000000">
                      <a:hueOff val="0"/>
                      <a:satOff val="0"/>
                      <a:lumOff val="0"/>
                      <a:alphaOff val="0"/>
                    </a:sysClr>
                  </a:solidFill>
                  <a:latin typeface="Calibri"/>
                  <a:cs typeface="+mn-cs"/>
                </a:rPr>
                <a:t>Quality Samples Program</a:t>
              </a:r>
            </a:p>
          </p:txBody>
        </p:sp>
      </p:grpSp>
      <p:sp>
        <p:nvSpPr>
          <p:cNvPr id="62" name="Rounded Rectangle 61"/>
          <p:cNvSpPr/>
          <p:nvPr/>
        </p:nvSpPr>
        <p:spPr>
          <a:xfrm>
            <a:off x="4336373" y="4914783"/>
            <a:ext cx="830832" cy="527578"/>
          </a:xfrm>
          <a:prstGeom prst="roundRect">
            <a:avLst>
              <a:gd name="adj" fmla="val 10000"/>
            </a:avLst>
          </a:prstGeom>
          <a:gradFill rotWithShape="1">
            <a:gsLst>
              <a:gs pos="0">
                <a:srgbClr val="9BBB59">
                  <a:hueOff val="0"/>
                  <a:satOff val="0"/>
                  <a:lumOff val="0"/>
                  <a:alphaOff val="0"/>
                  <a:shade val="51000"/>
                  <a:satMod val="130000"/>
                </a:srgbClr>
              </a:gs>
              <a:gs pos="80000">
                <a:srgbClr val="9BBB59">
                  <a:hueOff val="0"/>
                  <a:satOff val="0"/>
                  <a:lumOff val="0"/>
                  <a:alphaOff val="0"/>
                  <a:shade val="93000"/>
                  <a:satMod val="130000"/>
                </a:srgbClr>
              </a:gs>
              <a:gs pos="100000">
                <a:srgbClr val="9BBB59">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p:spPr>
      </p:sp>
      <p:grpSp>
        <p:nvGrpSpPr>
          <p:cNvPr id="63" name="Group 62"/>
          <p:cNvGrpSpPr/>
          <p:nvPr/>
        </p:nvGrpSpPr>
        <p:grpSpPr>
          <a:xfrm>
            <a:off x="4352977" y="4930557"/>
            <a:ext cx="830832" cy="527578"/>
            <a:chOff x="3884881" y="4743450"/>
            <a:chExt cx="830832" cy="527578"/>
          </a:xfrm>
          <a:scene3d>
            <a:camera prst="orthographicFront"/>
            <a:lightRig rig="threePt" dir="t">
              <a:rot lat="0" lon="0" rev="7500000"/>
            </a:lightRig>
          </a:scene3d>
        </p:grpSpPr>
        <p:sp>
          <p:nvSpPr>
            <p:cNvPr id="64" name="Rounded Rectangle 63"/>
            <p:cNvSpPr/>
            <p:nvPr/>
          </p:nvSpPr>
          <p:spPr>
            <a:xfrm>
              <a:off x="3884881" y="4743450"/>
              <a:ext cx="830832" cy="527578"/>
            </a:xfrm>
            <a:prstGeom prst="roundRect">
              <a:avLst>
                <a:gd name="adj" fmla="val 10000"/>
              </a:avLst>
            </a:prstGeom>
            <a:solidFill>
              <a:sysClr val="window" lastClr="FFFFFF">
                <a:alpha val="90000"/>
                <a:hueOff val="0"/>
                <a:satOff val="0"/>
                <a:lumOff val="0"/>
                <a:alphaOff val="0"/>
              </a:sysClr>
            </a:solidFill>
            <a:ln w="9525" cap="flat" cmpd="sng" algn="ctr">
              <a:solidFill>
                <a:srgbClr val="9BBB59">
                  <a:hueOff val="0"/>
                  <a:satOff val="0"/>
                  <a:lumOff val="0"/>
                  <a:alphaOff val="0"/>
                  <a:shade val="95000"/>
                  <a:satMod val="105000"/>
                </a:srgbClr>
              </a:solidFill>
              <a:prstDash val="solid"/>
            </a:ln>
            <a:effectLst>
              <a:outerShdw blurRad="40000" dist="23000" dir="5400000" rotWithShape="0">
                <a:srgbClr val="000000">
                  <a:alpha val="35000"/>
                </a:srgbClr>
              </a:outerShdw>
            </a:effectLst>
            <a:sp3d z="152400" extrusionH="63500" prstMaterial="dkEdge">
              <a:bevelT w="125400" h="36350" prst="relaxedInset"/>
              <a:contourClr>
                <a:sysClr val="window" lastClr="FFFFFF"/>
              </a:contourClr>
            </a:sp3d>
          </p:spPr>
        </p:sp>
        <p:sp>
          <p:nvSpPr>
            <p:cNvPr id="65" name="Rounded Rectangle 54"/>
            <p:cNvSpPr/>
            <p:nvPr/>
          </p:nvSpPr>
          <p:spPr>
            <a:xfrm>
              <a:off x="3900333" y="4758902"/>
              <a:ext cx="799928" cy="496674"/>
            </a:xfrm>
            <a:prstGeom prst="rect">
              <a:avLst/>
            </a:prstGeom>
            <a:noFill/>
            <a:ln>
              <a:noFill/>
            </a:ln>
            <a:effectLst/>
            <a:sp3d z="152400"/>
          </p:spPr>
          <p:txBody>
            <a:bodyPr lIns="30480" tIns="30480" rIns="30480" bIns="30480" spcCol="1270" anchor="ctr"/>
            <a:lstStyle/>
            <a:p>
              <a:pPr algn="ctr" defTabSz="355600" fontAlgn="auto">
                <a:lnSpc>
                  <a:spcPct val="90000"/>
                </a:lnSpc>
                <a:spcAft>
                  <a:spcPct val="35000"/>
                </a:spcAft>
                <a:defRPr/>
              </a:pPr>
              <a:r>
                <a:rPr lang="en-US" sz="800" b="1" dirty="0">
                  <a:solidFill>
                    <a:sysClr val="windowText" lastClr="000000">
                      <a:hueOff val="0"/>
                      <a:satOff val="0"/>
                      <a:lumOff val="0"/>
                      <a:alphaOff val="0"/>
                    </a:sysClr>
                  </a:solidFill>
                  <a:latin typeface="Calibri"/>
                  <a:cs typeface="+mn-cs"/>
                </a:rPr>
                <a:t>Technical Assistance for Specialty Crops (TASC) Program</a:t>
              </a:r>
            </a:p>
          </p:txBody>
        </p:sp>
      </p:grpSp>
      <p:sp>
        <p:nvSpPr>
          <p:cNvPr id="66" name="Rounded Rectangle 65"/>
          <p:cNvSpPr/>
          <p:nvPr/>
        </p:nvSpPr>
        <p:spPr>
          <a:xfrm>
            <a:off x="4336372" y="2518294"/>
            <a:ext cx="830832" cy="527578"/>
          </a:xfrm>
          <a:prstGeom prst="roundRect">
            <a:avLst>
              <a:gd name="adj" fmla="val 10000"/>
            </a:avLst>
          </a:prstGeom>
          <a:gradFill rotWithShape="1">
            <a:gsLst>
              <a:gs pos="0">
                <a:srgbClr val="C0504D">
                  <a:hueOff val="0"/>
                  <a:satOff val="0"/>
                  <a:lumOff val="0"/>
                  <a:alphaOff val="0"/>
                  <a:shade val="51000"/>
                  <a:satMod val="130000"/>
                </a:srgbClr>
              </a:gs>
              <a:gs pos="80000">
                <a:srgbClr val="C0504D">
                  <a:hueOff val="0"/>
                  <a:satOff val="0"/>
                  <a:lumOff val="0"/>
                  <a:alphaOff val="0"/>
                  <a:shade val="93000"/>
                  <a:satMod val="130000"/>
                </a:srgbClr>
              </a:gs>
              <a:gs pos="100000">
                <a:srgbClr val="C0504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p:spPr>
      </p:sp>
      <p:grpSp>
        <p:nvGrpSpPr>
          <p:cNvPr id="67" name="Group 66"/>
          <p:cNvGrpSpPr/>
          <p:nvPr/>
        </p:nvGrpSpPr>
        <p:grpSpPr>
          <a:xfrm>
            <a:off x="4352976" y="2534067"/>
            <a:ext cx="830832" cy="527578"/>
            <a:chOff x="3884880" y="2346960"/>
            <a:chExt cx="830832" cy="527578"/>
          </a:xfrm>
          <a:scene3d>
            <a:camera prst="orthographicFront"/>
            <a:lightRig rig="threePt" dir="t">
              <a:rot lat="0" lon="0" rev="7500000"/>
            </a:lightRig>
          </a:scene3d>
        </p:grpSpPr>
        <p:sp>
          <p:nvSpPr>
            <p:cNvPr id="68" name="Rounded Rectangle 67"/>
            <p:cNvSpPr/>
            <p:nvPr/>
          </p:nvSpPr>
          <p:spPr>
            <a:xfrm>
              <a:off x="3884880" y="2346960"/>
              <a:ext cx="830832" cy="527578"/>
            </a:xfrm>
            <a:prstGeom prst="roundRect">
              <a:avLst>
                <a:gd name="adj" fmla="val 10000"/>
              </a:avLst>
            </a:prstGeom>
            <a:solidFill>
              <a:sysClr val="window" lastClr="FFFFFF">
                <a:alpha val="90000"/>
                <a:hueOff val="0"/>
                <a:satOff val="0"/>
                <a:lumOff val="0"/>
                <a:alphaOff val="0"/>
              </a:sysClr>
            </a:solidFill>
            <a:ln w="9525" cap="flat" cmpd="sng" algn="ctr">
              <a:solidFill>
                <a:srgbClr val="C0504D">
                  <a:hueOff val="0"/>
                  <a:satOff val="0"/>
                  <a:lumOff val="0"/>
                  <a:alphaOff val="0"/>
                  <a:shade val="95000"/>
                  <a:satMod val="105000"/>
                </a:srgbClr>
              </a:solidFill>
              <a:prstDash val="solid"/>
            </a:ln>
            <a:effectLst>
              <a:outerShdw blurRad="40000" dist="23000" dir="5400000" rotWithShape="0">
                <a:srgbClr val="000000">
                  <a:alpha val="35000"/>
                </a:srgbClr>
              </a:outerShdw>
            </a:effectLst>
            <a:sp3d z="152400" extrusionH="63500" prstMaterial="dkEdge">
              <a:bevelT w="125400" h="36350" prst="relaxedInset"/>
              <a:contourClr>
                <a:sysClr val="window" lastClr="FFFFFF"/>
              </a:contourClr>
            </a:sp3d>
          </p:spPr>
        </p:sp>
        <p:sp>
          <p:nvSpPr>
            <p:cNvPr id="69" name="Rounded Rectangle 57"/>
            <p:cNvSpPr/>
            <p:nvPr/>
          </p:nvSpPr>
          <p:spPr>
            <a:xfrm>
              <a:off x="3900332" y="2362412"/>
              <a:ext cx="799928" cy="496674"/>
            </a:xfrm>
            <a:prstGeom prst="rect">
              <a:avLst/>
            </a:prstGeom>
            <a:noFill/>
            <a:ln>
              <a:noFill/>
            </a:ln>
            <a:effectLst/>
            <a:sp3d z="152400"/>
          </p:spPr>
          <p:txBody>
            <a:bodyPr lIns="30480" tIns="30480" rIns="30480" bIns="30480" spcCol="1270" anchor="ctr"/>
            <a:lstStyle/>
            <a:p>
              <a:pPr algn="ctr" defTabSz="355600" fontAlgn="auto">
                <a:lnSpc>
                  <a:spcPct val="90000"/>
                </a:lnSpc>
                <a:spcAft>
                  <a:spcPct val="35000"/>
                </a:spcAft>
                <a:defRPr/>
              </a:pPr>
              <a:r>
                <a:rPr lang="en-US" sz="800" b="1" dirty="0">
                  <a:solidFill>
                    <a:sysClr val="windowText" lastClr="000000">
                      <a:hueOff val="0"/>
                      <a:satOff val="0"/>
                      <a:lumOff val="0"/>
                      <a:alphaOff val="0"/>
                    </a:sysClr>
                  </a:solidFill>
                  <a:latin typeface="Calibri"/>
                  <a:cs typeface="+mn-cs"/>
                </a:rPr>
                <a:t>Export Credit Guarantees</a:t>
              </a:r>
            </a:p>
          </p:txBody>
        </p:sp>
      </p:grpSp>
      <p:sp>
        <p:nvSpPr>
          <p:cNvPr id="70" name="Rounded Rectangle 69"/>
          <p:cNvSpPr/>
          <p:nvPr/>
        </p:nvSpPr>
        <p:spPr>
          <a:xfrm>
            <a:off x="3488496" y="3541601"/>
            <a:ext cx="830832" cy="527578"/>
          </a:xfrm>
          <a:prstGeom prst="roundRect">
            <a:avLst>
              <a:gd name="adj" fmla="val 10000"/>
            </a:avLst>
          </a:prstGeom>
          <a:gradFill rotWithShape="1">
            <a:gsLst>
              <a:gs pos="0">
                <a:srgbClr val="9BBB59">
                  <a:hueOff val="0"/>
                  <a:satOff val="0"/>
                  <a:lumOff val="0"/>
                  <a:alphaOff val="0"/>
                  <a:shade val="51000"/>
                  <a:satMod val="130000"/>
                </a:srgbClr>
              </a:gs>
              <a:gs pos="80000">
                <a:srgbClr val="9BBB59">
                  <a:hueOff val="0"/>
                  <a:satOff val="0"/>
                  <a:lumOff val="0"/>
                  <a:alphaOff val="0"/>
                  <a:shade val="93000"/>
                  <a:satMod val="130000"/>
                </a:srgbClr>
              </a:gs>
              <a:gs pos="100000">
                <a:srgbClr val="9BBB59">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p:spPr>
      </p:sp>
      <p:grpSp>
        <p:nvGrpSpPr>
          <p:cNvPr id="71" name="Group 70"/>
          <p:cNvGrpSpPr/>
          <p:nvPr/>
        </p:nvGrpSpPr>
        <p:grpSpPr>
          <a:xfrm>
            <a:off x="3505100" y="3557374"/>
            <a:ext cx="830832" cy="527578"/>
            <a:chOff x="3037004" y="3370267"/>
            <a:chExt cx="830832" cy="527578"/>
          </a:xfrm>
          <a:scene3d>
            <a:camera prst="orthographicFront"/>
            <a:lightRig rig="threePt" dir="t">
              <a:rot lat="0" lon="0" rev="7500000"/>
            </a:lightRig>
          </a:scene3d>
        </p:grpSpPr>
        <p:sp>
          <p:nvSpPr>
            <p:cNvPr id="72" name="Rounded Rectangle 71"/>
            <p:cNvSpPr/>
            <p:nvPr/>
          </p:nvSpPr>
          <p:spPr>
            <a:xfrm>
              <a:off x="3037004" y="3370267"/>
              <a:ext cx="830832" cy="527578"/>
            </a:xfrm>
            <a:prstGeom prst="roundRect">
              <a:avLst>
                <a:gd name="adj" fmla="val 10000"/>
              </a:avLst>
            </a:prstGeom>
            <a:solidFill>
              <a:sysClr val="window" lastClr="FFFFFF">
                <a:alpha val="90000"/>
                <a:hueOff val="0"/>
                <a:satOff val="0"/>
                <a:lumOff val="0"/>
                <a:alphaOff val="0"/>
              </a:sysClr>
            </a:solidFill>
            <a:ln w="9525" cap="flat" cmpd="sng" algn="ctr">
              <a:solidFill>
                <a:srgbClr val="9BBB59">
                  <a:hueOff val="0"/>
                  <a:satOff val="0"/>
                  <a:lumOff val="0"/>
                  <a:alphaOff val="0"/>
                  <a:shade val="95000"/>
                  <a:satMod val="105000"/>
                </a:srgbClr>
              </a:solidFill>
              <a:prstDash val="solid"/>
            </a:ln>
            <a:effectLst>
              <a:outerShdw blurRad="40000" dist="23000" dir="5400000" rotWithShape="0">
                <a:srgbClr val="000000">
                  <a:alpha val="35000"/>
                </a:srgbClr>
              </a:outerShdw>
            </a:effectLst>
            <a:sp3d z="152400" extrusionH="63500" prstMaterial="dkEdge">
              <a:bevelT w="125400" h="36350" prst="relaxedInset"/>
              <a:contourClr>
                <a:sysClr val="window" lastClr="FFFFFF"/>
              </a:contourClr>
            </a:sp3d>
          </p:spPr>
        </p:sp>
        <p:sp>
          <p:nvSpPr>
            <p:cNvPr id="73" name="Rounded Rectangle 60"/>
            <p:cNvSpPr/>
            <p:nvPr/>
          </p:nvSpPr>
          <p:spPr>
            <a:xfrm>
              <a:off x="3052456" y="3385719"/>
              <a:ext cx="799928" cy="496674"/>
            </a:xfrm>
            <a:prstGeom prst="rect">
              <a:avLst/>
            </a:prstGeom>
            <a:noFill/>
            <a:ln>
              <a:noFill/>
            </a:ln>
            <a:effectLst/>
            <a:sp3d z="152400"/>
          </p:spPr>
          <p:txBody>
            <a:bodyPr lIns="30480" tIns="30480" rIns="30480" bIns="30480" spcCol="1270" anchor="ctr"/>
            <a:lstStyle/>
            <a:p>
              <a:pPr algn="ctr" defTabSz="355600" fontAlgn="auto">
                <a:lnSpc>
                  <a:spcPct val="90000"/>
                </a:lnSpc>
                <a:spcAft>
                  <a:spcPct val="35000"/>
                </a:spcAft>
                <a:defRPr/>
              </a:pPr>
              <a:r>
                <a:rPr lang="en-US" sz="800" b="1" dirty="0">
                  <a:solidFill>
                    <a:sysClr val="windowText" lastClr="000000">
                      <a:hueOff val="0"/>
                      <a:satOff val="0"/>
                      <a:lumOff val="0"/>
                      <a:alphaOff val="0"/>
                    </a:sysClr>
                  </a:solidFill>
                  <a:latin typeface="Calibri"/>
                  <a:cs typeface="+mn-cs"/>
                </a:rPr>
                <a:t>GSM-102 Program</a:t>
              </a:r>
            </a:p>
          </p:txBody>
        </p:sp>
      </p:grpSp>
      <p:sp>
        <p:nvSpPr>
          <p:cNvPr id="74" name="Rounded Rectangle 73"/>
          <p:cNvSpPr/>
          <p:nvPr/>
        </p:nvSpPr>
        <p:spPr>
          <a:xfrm>
            <a:off x="4352536" y="3541601"/>
            <a:ext cx="830832" cy="527578"/>
          </a:xfrm>
          <a:prstGeom prst="roundRect">
            <a:avLst>
              <a:gd name="adj" fmla="val 10000"/>
            </a:avLst>
          </a:prstGeom>
          <a:gradFill rotWithShape="1">
            <a:gsLst>
              <a:gs pos="0">
                <a:srgbClr val="9BBB59">
                  <a:hueOff val="0"/>
                  <a:satOff val="0"/>
                  <a:lumOff val="0"/>
                  <a:alphaOff val="0"/>
                  <a:shade val="51000"/>
                  <a:satMod val="130000"/>
                </a:srgbClr>
              </a:gs>
              <a:gs pos="80000">
                <a:srgbClr val="9BBB59">
                  <a:hueOff val="0"/>
                  <a:satOff val="0"/>
                  <a:lumOff val="0"/>
                  <a:alphaOff val="0"/>
                  <a:shade val="93000"/>
                  <a:satMod val="130000"/>
                </a:srgbClr>
              </a:gs>
              <a:gs pos="100000">
                <a:srgbClr val="9BBB59">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p:spPr>
      </p:sp>
      <p:grpSp>
        <p:nvGrpSpPr>
          <p:cNvPr id="75" name="Group 74"/>
          <p:cNvGrpSpPr/>
          <p:nvPr/>
        </p:nvGrpSpPr>
        <p:grpSpPr>
          <a:xfrm>
            <a:off x="4369140" y="3557374"/>
            <a:ext cx="830832" cy="527578"/>
            <a:chOff x="3901044" y="3370267"/>
            <a:chExt cx="830832" cy="527578"/>
          </a:xfrm>
          <a:scene3d>
            <a:camera prst="orthographicFront"/>
            <a:lightRig rig="threePt" dir="t">
              <a:rot lat="0" lon="0" rev="7500000"/>
            </a:lightRig>
          </a:scene3d>
        </p:grpSpPr>
        <p:sp>
          <p:nvSpPr>
            <p:cNvPr id="76" name="Rounded Rectangle 75"/>
            <p:cNvSpPr/>
            <p:nvPr/>
          </p:nvSpPr>
          <p:spPr>
            <a:xfrm>
              <a:off x="3901044" y="3370267"/>
              <a:ext cx="830832" cy="527578"/>
            </a:xfrm>
            <a:prstGeom prst="roundRect">
              <a:avLst>
                <a:gd name="adj" fmla="val 10000"/>
              </a:avLst>
            </a:prstGeom>
            <a:solidFill>
              <a:sysClr val="window" lastClr="FFFFFF">
                <a:alpha val="90000"/>
                <a:hueOff val="0"/>
                <a:satOff val="0"/>
                <a:lumOff val="0"/>
                <a:alphaOff val="0"/>
              </a:sysClr>
            </a:solidFill>
            <a:ln w="9525" cap="flat" cmpd="sng" algn="ctr">
              <a:solidFill>
                <a:srgbClr val="9BBB59">
                  <a:hueOff val="0"/>
                  <a:satOff val="0"/>
                  <a:lumOff val="0"/>
                  <a:alphaOff val="0"/>
                  <a:shade val="95000"/>
                  <a:satMod val="105000"/>
                </a:srgbClr>
              </a:solidFill>
              <a:prstDash val="solid"/>
            </a:ln>
            <a:effectLst>
              <a:outerShdw blurRad="40000" dist="23000" dir="5400000" rotWithShape="0">
                <a:srgbClr val="000000">
                  <a:alpha val="35000"/>
                </a:srgbClr>
              </a:outerShdw>
            </a:effectLst>
            <a:sp3d z="152400" extrusionH="63500" prstMaterial="dkEdge">
              <a:bevelT w="125400" h="36350" prst="relaxedInset"/>
              <a:contourClr>
                <a:sysClr val="window" lastClr="FFFFFF"/>
              </a:contourClr>
            </a:sp3d>
          </p:spPr>
        </p:sp>
        <p:sp>
          <p:nvSpPr>
            <p:cNvPr id="77" name="Rounded Rectangle 63"/>
            <p:cNvSpPr/>
            <p:nvPr/>
          </p:nvSpPr>
          <p:spPr>
            <a:xfrm>
              <a:off x="3916496" y="3385719"/>
              <a:ext cx="799928" cy="496674"/>
            </a:xfrm>
            <a:prstGeom prst="rect">
              <a:avLst/>
            </a:prstGeom>
            <a:noFill/>
            <a:ln>
              <a:noFill/>
            </a:ln>
            <a:effectLst/>
            <a:sp3d z="152400"/>
          </p:spPr>
          <p:txBody>
            <a:bodyPr lIns="30480" tIns="30480" rIns="30480" bIns="30480" spcCol="1270" anchor="ctr"/>
            <a:lstStyle/>
            <a:p>
              <a:pPr algn="ctr" defTabSz="355600" fontAlgn="auto">
                <a:lnSpc>
                  <a:spcPct val="90000"/>
                </a:lnSpc>
                <a:spcAft>
                  <a:spcPct val="35000"/>
                </a:spcAft>
                <a:defRPr/>
              </a:pPr>
              <a:r>
                <a:rPr lang="en-US" sz="800" b="1" dirty="0">
                  <a:solidFill>
                    <a:sysClr val="windowText" lastClr="000000">
                      <a:hueOff val="0"/>
                      <a:satOff val="0"/>
                      <a:lumOff val="0"/>
                      <a:alphaOff val="0"/>
                    </a:sysClr>
                  </a:solidFill>
                  <a:latin typeface="Calibri"/>
                  <a:cs typeface="+mn-cs"/>
                </a:rPr>
                <a:t>Facility Guarantee Program</a:t>
              </a:r>
            </a:p>
          </p:txBody>
        </p:sp>
      </p:grpSp>
      <p:sp>
        <p:nvSpPr>
          <p:cNvPr id="78" name="Rounded Rectangle 77"/>
          <p:cNvSpPr/>
          <p:nvPr/>
        </p:nvSpPr>
        <p:spPr>
          <a:xfrm>
            <a:off x="5216576" y="3541601"/>
            <a:ext cx="830832" cy="527578"/>
          </a:xfrm>
          <a:prstGeom prst="roundRect">
            <a:avLst>
              <a:gd name="adj" fmla="val 10000"/>
            </a:avLst>
          </a:prstGeom>
          <a:gradFill rotWithShape="1">
            <a:gsLst>
              <a:gs pos="0">
                <a:srgbClr val="9BBB59">
                  <a:hueOff val="0"/>
                  <a:satOff val="0"/>
                  <a:lumOff val="0"/>
                  <a:alphaOff val="0"/>
                  <a:shade val="51000"/>
                  <a:satMod val="130000"/>
                </a:srgbClr>
              </a:gs>
              <a:gs pos="80000">
                <a:srgbClr val="9BBB59">
                  <a:hueOff val="0"/>
                  <a:satOff val="0"/>
                  <a:lumOff val="0"/>
                  <a:alphaOff val="0"/>
                  <a:shade val="93000"/>
                  <a:satMod val="130000"/>
                </a:srgbClr>
              </a:gs>
              <a:gs pos="100000">
                <a:srgbClr val="9BBB59">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p:spPr>
      </p:sp>
      <p:grpSp>
        <p:nvGrpSpPr>
          <p:cNvPr id="79" name="Group 78"/>
          <p:cNvGrpSpPr/>
          <p:nvPr/>
        </p:nvGrpSpPr>
        <p:grpSpPr>
          <a:xfrm>
            <a:off x="5233180" y="3557374"/>
            <a:ext cx="830832" cy="527578"/>
            <a:chOff x="4765084" y="3370267"/>
            <a:chExt cx="830832" cy="527578"/>
          </a:xfrm>
          <a:scene3d>
            <a:camera prst="orthographicFront"/>
            <a:lightRig rig="threePt" dir="t">
              <a:rot lat="0" lon="0" rev="7500000"/>
            </a:lightRig>
          </a:scene3d>
        </p:grpSpPr>
        <p:sp>
          <p:nvSpPr>
            <p:cNvPr id="80" name="Rounded Rectangle 79"/>
            <p:cNvSpPr/>
            <p:nvPr/>
          </p:nvSpPr>
          <p:spPr>
            <a:xfrm>
              <a:off x="4765084" y="3370267"/>
              <a:ext cx="830832" cy="527578"/>
            </a:xfrm>
            <a:prstGeom prst="roundRect">
              <a:avLst>
                <a:gd name="adj" fmla="val 10000"/>
              </a:avLst>
            </a:prstGeom>
            <a:solidFill>
              <a:sysClr val="window" lastClr="FFFFFF">
                <a:alpha val="90000"/>
                <a:hueOff val="0"/>
                <a:satOff val="0"/>
                <a:lumOff val="0"/>
                <a:alphaOff val="0"/>
              </a:sysClr>
            </a:solidFill>
            <a:ln w="9525" cap="flat" cmpd="sng" algn="ctr">
              <a:solidFill>
                <a:srgbClr val="9BBB59">
                  <a:hueOff val="0"/>
                  <a:satOff val="0"/>
                  <a:lumOff val="0"/>
                  <a:alphaOff val="0"/>
                  <a:shade val="95000"/>
                  <a:satMod val="105000"/>
                </a:srgbClr>
              </a:solidFill>
              <a:prstDash val="solid"/>
            </a:ln>
            <a:effectLst>
              <a:outerShdw blurRad="40000" dist="23000" dir="5400000" rotWithShape="0">
                <a:srgbClr val="000000">
                  <a:alpha val="35000"/>
                </a:srgbClr>
              </a:outerShdw>
            </a:effectLst>
            <a:sp3d z="152400" extrusionH="63500" prstMaterial="dkEdge">
              <a:bevelT w="125400" h="36350" prst="relaxedInset"/>
              <a:contourClr>
                <a:sysClr val="window" lastClr="FFFFFF"/>
              </a:contourClr>
            </a:sp3d>
          </p:spPr>
        </p:sp>
        <p:sp>
          <p:nvSpPr>
            <p:cNvPr id="81" name="Rounded Rectangle 66"/>
            <p:cNvSpPr/>
            <p:nvPr/>
          </p:nvSpPr>
          <p:spPr>
            <a:xfrm>
              <a:off x="4780536" y="3385719"/>
              <a:ext cx="799928" cy="496674"/>
            </a:xfrm>
            <a:prstGeom prst="rect">
              <a:avLst/>
            </a:prstGeom>
            <a:noFill/>
            <a:ln>
              <a:noFill/>
            </a:ln>
            <a:effectLst/>
            <a:sp3d z="152400"/>
          </p:spPr>
          <p:txBody>
            <a:bodyPr lIns="30480" tIns="30480" rIns="30480" bIns="30480" spcCol="1270" anchor="ctr"/>
            <a:lstStyle/>
            <a:p>
              <a:pPr algn="ctr" defTabSz="355600" fontAlgn="auto">
                <a:lnSpc>
                  <a:spcPct val="90000"/>
                </a:lnSpc>
                <a:spcAft>
                  <a:spcPct val="35000"/>
                </a:spcAft>
                <a:defRPr/>
              </a:pPr>
              <a:r>
                <a:rPr lang="en-US" sz="800" b="1" dirty="0">
                  <a:solidFill>
                    <a:sysClr val="windowText" lastClr="000000">
                      <a:hueOff val="0"/>
                      <a:satOff val="0"/>
                      <a:lumOff val="0"/>
                      <a:alphaOff val="0"/>
                    </a:sysClr>
                  </a:solidFill>
                  <a:latin typeface="Calibri"/>
                  <a:cs typeface="+mn-cs"/>
                </a:rPr>
                <a:t>Other Export Guarantee Programs- Repealed</a:t>
              </a:r>
            </a:p>
          </p:txBody>
        </p:sp>
      </p:grpSp>
      <p:sp>
        <p:nvSpPr>
          <p:cNvPr id="82" name="Rounded Rectangle 81"/>
          <p:cNvSpPr/>
          <p:nvPr/>
        </p:nvSpPr>
        <p:spPr>
          <a:xfrm>
            <a:off x="5919639" y="2518294"/>
            <a:ext cx="830832" cy="527578"/>
          </a:xfrm>
          <a:prstGeom prst="roundRect">
            <a:avLst>
              <a:gd name="adj" fmla="val 10000"/>
            </a:avLst>
          </a:prstGeom>
          <a:gradFill rotWithShape="1">
            <a:gsLst>
              <a:gs pos="0">
                <a:srgbClr val="C0504D">
                  <a:hueOff val="0"/>
                  <a:satOff val="0"/>
                  <a:lumOff val="0"/>
                  <a:alphaOff val="0"/>
                  <a:shade val="51000"/>
                  <a:satMod val="130000"/>
                </a:srgbClr>
              </a:gs>
              <a:gs pos="80000">
                <a:srgbClr val="C0504D">
                  <a:hueOff val="0"/>
                  <a:satOff val="0"/>
                  <a:lumOff val="0"/>
                  <a:alphaOff val="0"/>
                  <a:shade val="93000"/>
                  <a:satMod val="130000"/>
                </a:srgbClr>
              </a:gs>
              <a:gs pos="100000">
                <a:srgbClr val="C0504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p:spPr>
      </p:sp>
      <p:grpSp>
        <p:nvGrpSpPr>
          <p:cNvPr id="83" name="Group 82"/>
          <p:cNvGrpSpPr/>
          <p:nvPr/>
        </p:nvGrpSpPr>
        <p:grpSpPr>
          <a:xfrm>
            <a:off x="5936242" y="2534067"/>
            <a:ext cx="830832" cy="527578"/>
            <a:chOff x="5468146" y="2346960"/>
            <a:chExt cx="830832" cy="527578"/>
          </a:xfrm>
          <a:scene3d>
            <a:camera prst="orthographicFront"/>
            <a:lightRig rig="threePt" dir="t">
              <a:rot lat="0" lon="0" rev="7500000"/>
            </a:lightRig>
          </a:scene3d>
        </p:grpSpPr>
        <p:sp>
          <p:nvSpPr>
            <p:cNvPr id="84" name="Rounded Rectangle 83"/>
            <p:cNvSpPr/>
            <p:nvPr/>
          </p:nvSpPr>
          <p:spPr>
            <a:xfrm>
              <a:off x="5468146" y="2346960"/>
              <a:ext cx="830832" cy="527578"/>
            </a:xfrm>
            <a:prstGeom prst="roundRect">
              <a:avLst>
                <a:gd name="adj" fmla="val 10000"/>
              </a:avLst>
            </a:prstGeom>
            <a:solidFill>
              <a:sysClr val="window" lastClr="FFFFFF">
                <a:alpha val="90000"/>
                <a:hueOff val="0"/>
                <a:satOff val="0"/>
                <a:lumOff val="0"/>
                <a:alphaOff val="0"/>
              </a:sysClr>
            </a:solidFill>
            <a:ln w="9525" cap="flat" cmpd="sng" algn="ctr">
              <a:solidFill>
                <a:srgbClr val="C0504D">
                  <a:hueOff val="0"/>
                  <a:satOff val="0"/>
                  <a:lumOff val="0"/>
                  <a:alphaOff val="0"/>
                  <a:shade val="95000"/>
                  <a:satMod val="105000"/>
                </a:srgbClr>
              </a:solidFill>
              <a:prstDash val="solid"/>
            </a:ln>
            <a:effectLst>
              <a:outerShdw blurRad="40000" dist="23000" dir="5400000" rotWithShape="0">
                <a:srgbClr val="000000">
                  <a:alpha val="35000"/>
                </a:srgbClr>
              </a:outerShdw>
            </a:effectLst>
            <a:sp3d z="152400" extrusionH="63500" prstMaterial="dkEdge">
              <a:bevelT w="125400" h="36350" prst="relaxedInset"/>
              <a:contourClr>
                <a:sysClr val="window" lastClr="FFFFFF"/>
              </a:contourClr>
            </a:sp3d>
          </p:spPr>
        </p:sp>
        <p:sp>
          <p:nvSpPr>
            <p:cNvPr id="85" name="Rounded Rectangle 69"/>
            <p:cNvSpPr/>
            <p:nvPr/>
          </p:nvSpPr>
          <p:spPr>
            <a:xfrm>
              <a:off x="5483598" y="2362412"/>
              <a:ext cx="799928" cy="496674"/>
            </a:xfrm>
            <a:prstGeom prst="rect">
              <a:avLst/>
            </a:prstGeom>
            <a:noFill/>
            <a:ln>
              <a:noFill/>
            </a:ln>
            <a:effectLst/>
            <a:sp3d z="152400"/>
          </p:spPr>
          <p:txBody>
            <a:bodyPr lIns="30480" tIns="30480" rIns="30480" bIns="30480" spcCol="1270" anchor="ctr"/>
            <a:lstStyle/>
            <a:p>
              <a:pPr algn="ctr" defTabSz="355600" fontAlgn="auto">
                <a:lnSpc>
                  <a:spcPct val="90000"/>
                </a:lnSpc>
                <a:spcAft>
                  <a:spcPct val="35000"/>
                </a:spcAft>
                <a:defRPr/>
              </a:pPr>
              <a:r>
                <a:rPr lang="en-US" sz="800" b="1" dirty="0">
                  <a:solidFill>
                    <a:sysClr val="windowText" lastClr="000000">
                      <a:hueOff val="0"/>
                      <a:satOff val="0"/>
                      <a:lumOff val="0"/>
                      <a:alphaOff val="0"/>
                    </a:sysClr>
                  </a:solidFill>
                  <a:latin typeface="Calibri"/>
                  <a:cs typeface="+mn-cs"/>
                </a:rPr>
                <a:t>Food Aid Programs</a:t>
              </a:r>
            </a:p>
          </p:txBody>
        </p:sp>
      </p:grpSp>
      <p:sp>
        <p:nvSpPr>
          <p:cNvPr id="86" name="Rounded Rectangle 85"/>
          <p:cNvSpPr/>
          <p:nvPr/>
        </p:nvSpPr>
        <p:spPr>
          <a:xfrm>
            <a:off x="4191560" y="4245493"/>
            <a:ext cx="830832" cy="527578"/>
          </a:xfrm>
          <a:prstGeom prst="roundRect">
            <a:avLst>
              <a:gd name="adj" fmla="val 10000"/>
            </a:avLst>
          </a:prstGeom>
          <a:gradFill rotWithShape="1">
            <a:gsLst>
              <a:gs pos="0">
                <a:srgbClr val="9BBB59">
                  <a:hueOff val="0"/>
                  <a:satOff val="0"/>
                  <a:lumOff val="0"/>
                  <a:alphaOff val="0"/>
                  <a:shade val="51000"/>
                  <a:satMod val="130000"/>
                </a:srgbClr>
              </a:gs>
              <a:gs pos="80000">
                <a:srgbClr val="9BBB59">
                  <a:hueOff val="0"/>
                  <a:satOff val="0"/>
                  <a:lumOff val="0"/>
                  <a:alphaOff val="0"/>
                  <a:shade val="93000"/>
                  <a:satMod val="130000"/>
                </a:srgbClr>
              </a:gs>
              <a:gs pos="100000">
                <a:srgbClr val="9BBB59">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p:spPr>
      </p:sp>
      <p:grpSp>
        <p:nvGrpSpPr>
          <p:cNvPr id="87" name="Group 86"/>
          <p:cNvGrpSpPr/>
          <p:nvPr/>
        </p:nvGrpSpPr>
        <p:grpSpPr>
          <a:xfrm>
            <a:off x="4208164" y="4261267"/>
            <a:ext cx="830832" cy="527578"/>
            <a:chOff x="3740068" y="4074160"/>
            <a:chExt cx="830832" cy="527578"/>
          </a:xfrm>
          <a:scene3d>
            <a:camera prst="orthographicFront"/>
            <a:lightRig rig="threePt" dir="t">
              <a:rot lat="0" lon="0" rev="7500000"/>
            </a:lightRig>
          </a:scene3d>
        </p:grpSpPr>
        <p:sp>
          <p:nvSpPr>
            <p:cNvPr id="88" name="Rounded Rectangle 87"/>
            <p:cNvSpPr/>
            <p:nvPr/>
          </p:nvSpPr>
          <p:spPr>
            <a:xfrm>
              <a:off x="3740068" y="4074160"/>
              <a:ext cx="830832" cy="527578"/>
            </a:xfrm>
            <a:prstGeom prst="roundRect">
              <a:avLst>
                <a:gd name="adj" fmla="val 10000"/>
              </a:avLst>
            </a:prstGeom>
            <a:solidFill>
              <a:sysClr val="window" lastClr="FFFFFF">
                <a:alpha val="90000"/>
                <a:hueOff val="0"/>
                <a:satOff val="0"/>
                <a:lumOff val="0"/>
                <a:alphaOff val="0"/>
              </a:sysClr>
            </a:solidFill>
            <a:ln w="9525" cap="flat" cmpd="sng" algn="ctr">
              <a:solidFill>
                <a:srgbClr val="9BBB59">
                  <a:hueOff val="0"/>
                  <a:satOff val="0"/>
                  <a:lumOff val="0"/>
                  <a:alphaOff val="0"/>
                  <a:shade val="95000"/>
                  <a:satMod val="105000"/>
                </a:srgbClr>
              </a:solidFill>
              <a:prstDash val="solid"/>
            </a:ln>
            <a:effectLst>
              <a:outerShdw blurRad="40000" dist="23000" dir="5400000" rotWithShape="0">
                <a:srgbClr val="000000">
                  <a:alpha val="35000"/>
                </a:srgbClr>
              </a:outerShdw>
            </a:effectLst>
            <a:sp3d z="152400" extrusionH="63500" prstMaterial="dkEdge">
              <a:bevelT w="125400" h="36350" prst="relaxedInset"/>
              <a:contourClr>
                <a:sysClr val="window" lastClr="FFFFFF"/>
              </a:contourClr>
            </a:sp3d>
          </p:spPr>
        </p:sp>
        <p:sp>
          <p:nvSpPr>
            <p:cNvPr id="89" name="Rounded Rectangle 72"/>
            <p:cNvSpPr/>
            <p:nvPr/>
          </p:nvSpPr>
          <p:spPr>
            <a:xfrm>
              <a:off x="3755520" y="4089612"/>
              <a:ext cx="799928" cy="496674"/>
            </a:xfrm>
            <a:prstGeom prst="rect">
              <a:avLst/>
            </a:prstGeom>
            <a:noFill/>
            <a:ln>
              <a:noFill/>
            </a:ln>
            <a:effectLst/>
            <a:sp3d z="152400"/>
          </p:spPr>
          <p:txBody>
            <a:bodyPr lIns="30480" tIns="30480" rIns="30480" bIns="30480" spcCol="1270" anchor="ctr"/>
            <a:lstStyle/>
            <a:p>
              <a:pPr algn="ctr" defTabSz="355600" fontAlgn="auto">
                <a:lnSpc>
                  <a:spcPct val="90000"/>
                </a:lnSpc>
                <a:spcAft>
                  <a:spcPct val="35000"/>
                </a:spcAft>
                <a:defRPr/>
              </a:pPr>
              <a:r>
                <a:rPr lang="en-US" sz="800" b="1" dirty="0">
                  <a:solidFill>
                    <a:sysClr val="windowText" lastClr="000000">
                      <a:hueOff val="0"/>
                      <a:satOff val="0"/>
                      <a:lumOff val="0"/>
                      <a:alphaOff val="0"/>
                    </a:sysClr>
                  </a:solidFill>
                  <a:latin typeface="Calibri"/>
                  <a:cs typeface="+mn-cs"/>
                </a:rPr>
                <a:t>Food for Progress Program</a:t>
              </a:r>
            </a:p>
          </p:txBody>
        </p:sp>
      </p:grpSp>
      <p:sp>
        <p:nvSpPr>
          <p:cNvPr id="90" name="Rounded Rectangle 89"/>
          <p:cNvSpPr/>
          <p:nvPr/>
        </p:nvSpPr>
        <p:spPr>
          <a:xfrm>
            <a:off x="5055600" y="4245493"/>
            <a:ext cx="830832" cy="527578"/>
          </a:xfrm>
          <a:prstGeom prst="roundRect">
            <a:avLst>
              <a:gd name="adj" fmla="val 10000"/>
            </a:avLst>
          </a:prstGeom>
          <a:gradFill rotWithShape="1">
            <a:gsLst>
              <a:gs pos="0">
                <a:srgbClr val="9BBB59">
                  <a:hueOff val="0"/>
                  <a:satOff val="0"/>
                  <a:lumOff val="0"/>
                  <a:alphaOff val="0"/>
                  <a:shade val="51000"/>
                  <a:satMod val="130000"/>
                </a:srgbClr>
              </a:gs>
              <a:gs pos="80000">
                <a:srgbClr val="9BBB59">
                  <a:hueOff val="0"/>
                  <a:satOff val="0"/>
                  <a:lumOff val="0"/>
                  <a:alphaOff val="0"/>
                  <a:shade val="93000"/>
                  <a:satMod val="130000"/>
                </a:srgbClr>
              </a:gs>
              <a:gs pos="100000">
                <a:srgbClr val="9BBB59">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p:spPr>
      </p:sp>
      <p:grpSp>
        <p:nvGrpSpPr>
          <p:cNvPr id="91" name="Group 90"/>
          <p:cNvGrpSpPr/>
          <p:nvPr/>
        </p:nvGrpSpPr>
        <p:grpSpPr>
          <a:xfrm>
            <a:off x="5072204" y="4261267"/>
            <a:ext cx="830832" cy="527578"/>
            <a:chOff x="4604108" y="4074160"/>
            <a:chExt cx="830832" cy="527578"/>
          </a:xfrm>
          <a:scene3d>
            <a:camera prst="orthographicFront"/>
            <a:lightRig rig="threePt" dir="t">
              <a:rot lat="0" lon="0" rev="7500000"/>
            </a:lightRig>
          </a:scene3d>
        </p:grpSpPr>
        <p:sp>
          <p:nvSpPr>
            <p:cNvPr id="92" name="Rounded Rectangle 91"/>
            <p:cNvSpPr/>
            <p:nvPr/>
          </p:nvSpPr>
          <p:spPr>
            <a:xfrm>
              <a:off x="4604108" y="4074160"/>
              <a:ext cx="830832" cy="527578"/>
            </a:xfrm>
            <a:prstGeom prst="roundRect">
              <a:avLst>
                <a:gd name="adj" fmla="val 10000"/>
              </a:avLst>
            </a:prstGeom>
            <a:solidFill>
              <a:sysClr val="window" lastClr="FFFFFF">
                <a:alpha val="90000"/>
                <a:hueOff val="0"/>
                <a:satOff val="0"/>
                <a:lumOff val="0"/>
                <a:alphaOff val="0"/>
              </a:sysClr>
            </a:solidFill>
            <a:ln w="9525" cap="flat" cmpd="sng" algn="ctr">
              <a:solidFill>
                <a:srgbClr val="9BBB59">
                  <a:hueOff val="0"/>
                  <a:satOff val="0"/>
                  <a:lumOff val="0"/>
                  <a:alphaOff val="0"/>
                  <a:shade val="95000"/>
                  <a:satMod val="105000"/>
                </a:srgbClr>
              </a:solidFill>
              <a:prstDash val="solid"/>
            </a:ln>
            <a:effectLst>
              <a:outerShdw blurRad="40000" dist="23000" dir="5400000" rotWithShape="0">
                <a:srgbClr val="000000">
                  <a:alpha val="35000"/>
                </a:srgbClr>
              </a:outerShdw>
            </a:effectLst>
            <a:sp3d z="152400" extrusionH="63500" prstMaterial="dkEdge">
              <a:bevelT w="125400" h="36350" prst="relaxedInset"/>
              <a:contourClr>
                <a:sysClr val="window" lastClr="FFFFFF"/>
              </a:contourClr>
            </a:sp3d>
          </p:spPr>
        </p:sp>
        <p:sp>
          <p:nvSpPr>
            <p:cNvPr id="93" name="Rounded Rectangle 75"/>
            <p:cNvSpPr/>
            <p:nvPr/>
          </p:nvSpPr>
          <p:spPr>
            <a:xfrm>
              <a:off x="4619560" y="4089612"/>
              <a:ext cx="799928" cy="496674"/>
            </a:xfrm>
            <a:prstGeom prst="rect">
              <a:avLst/>
            </a:prstGeom>
            <a:noFill/>
            <a:ln>
              <a:noFill/>
            </a:ln>
            <a:effectLst/>
            <a:sp3d z="152400"/>
          </p:spPr>
          <p:txBody>
            <a:bodyPr lIns="30480" tIns="30480" rIns="30480" bIns="30480" spcCol="1270" anchor="ctr"/>
            <a:lstStyle/>
            <a:p>
              <a:pPr algn="ctr" defTabSz="355600" fontAlgn="auto">
                <a:lnSpc>
                  <a:spcPct val="90000"/>
                </a:lnSpc>
                <a:spcAft>
                  <a:spcPct val="35000"/>
                </a:spcAft>
                <a:defRPr/>
              </a:pPr>
              <a:r>
                <a:rPr lang="en-US" sz="800" b="1" dirty="0">
                  <a:solidFill>
                    <a:sysClr val="windowText" lastClr="000000">
                      <a:hueOff val="0"/>
                      <a:satOff val="0"/>
                      <a:lumOff val="0"/>
                      <a:alphaOff val="0"/>
                    </a:sysClr>
                  </a:solidFill>
                  <a:latin typeface="Calibri"/>
                  <a:cs typeface="+mn-cs"/>
                </a:rPr>
                <a:t>McGovern-Dole Program</a:t>
              </a:r>
            </a:p>
          </p:txBody>
        </p:sp>
      </p:grpSp>
      <p:sp>
        <p:nvSpPr>
          <p:cNvPr id="94" name="Rounded Rectangle 93"/>
          <p:cNvSpPr/>
          <p:nvPr/>
        </p:nvSpPr>
        <p:spPr>
          <a:xfrm>
            <a:off x="5919640" y="4245493"/>
            <a:ext cx="830832" cy="527578"/>
          </a:xfrm>
          <a:prstGeom prst="roundRect">
            <a:avLst>
              <a:gd name="adj" fmla="val 10000"/>
            </a:avLst>
          </a:prstGeom>
          <a:gradFill rotWithShape="1">
            <a:gsLst>
              <a:gs pos="0">
                <a:srgbClr val="9BBB59">
                  <a:hueOff val="0"/>
                  <a:satOff val="0"/>
                  <a:lumOff val="0"/>
                  <a:alphaOff val="0"/>
                  <a:shade val="51000"/>
                  <a:satMod val="130000"/>
                </a:srgbClr>
              </a:gs>
              <a:gs pos="80000">
                <a:srgbClr val="9BBB59">
                  <a:hueOff val="0"/>
                  <a:satOff val="0"/>
                  <a:lumOff val="0"/>
                  <a:alphaOff val="0"/>
                  <a:shade val="93000"/>
                  <a:satMod val="130000"/>
                </a:srgbClr>
              </a:gs>
              <a:gs pos="100000">
                <a:srgbClr val="9BBB59">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p:spPr>
      </p:sp>
      <p:grpSp>
        <p:nvGrpSpPr>
          <p:cNvPr id="95" name="Group 94"/>
          <p:cNvGrpSpPr/>
          <p:nvPr/>
        </p:nvGrpSpPr>
        <p:grpSpPr>
          <a:xfrm>
            <a:off x="5936244" y="4261267"/>
            <a:ext cx="830832" cy="527578"/>
            <a:chOff x="5468148" y="4074160"/>
            <a:chExt cx="830832" cy="527578"/>
          </a:xfrm>
          <a:scene3d>
            <a:camera prst="orthographicFront"/>
            <a:lightRig rig="threePt" dir="t">
              <a:rot lat="0" lon="0" rev="7500000"/>
            </a:lightRig>
          </a:scene3d>
        </p:grpSpPr>
        <p:sp>
          <p:nvSpPr>
            <p:cNvPr id="96" name="Rounded Rectangle 95"/>
            <p:cNvSpPr/>
            <p:nvPr/>
          </p:nvSpPr>
          <p:spPr>
            <a:xfrm>
              <a:off x="5468148" y="4074160"/>
              <a:ext cx="830832" cy="527578"/>
            </a:xfrm>
            <a:prstGeom prst="roundRect">
              <a:avLst>
                <a:gd name="adj" fmla="val 10000"/>
              </a:avLst>
            </a:prstGeom>
            <a:solidFill>
              <a:sysClr val="window" lastClr="FFFFFF">
                <a:alpha val="90000"/>
                <a:hueOff val="0"/>
                <a:satOff val="0"/>
                <a:lumOff val="0"/>
                <a:alphaOff val="0"/>
              </a:sysClr>
            </a:solidFill>
            <a:ln w="9525" cap="flat" cmpd="sng" algn="ctr">
              <a:solidFill>
                <a:srgbClr val="9BBB59">
                  <a:hueOff val="0"/>
                  <a:satOff val="0"/>
                  <a:lumOff val="0"/>
                  <a:alphaOff val="0"/>
                  <a:shade val="95000"/>
                  <a:satMod val="105000"/>
                </a:srgbClr>
              </a:solidFill>
              <a:prstDash val="solid"/>
            </a:ln>
            <a:effectLst>
              <a:outerShdw blurRad="40000" dist="23000" dir="5400000" rotWithShape="0">
                <a:srgbClr val="000000">
                  <a:alpha val="35000"/>
                </a:srgbClr>
              </a:outerShdw>
            </a:effectLst>
            <a:sp3d z="152400" extrusionH="63500" prstMaterial="dkEdge">
              <a:bevelT w="125400" h="36350" prst="relaxedInset"/>
              <a:contourClr>
                <a:sysClr val="window" lastClr="FFFFFF"/>
              </a:contourClr>
            </a:sp3d>
          </p:spPr>
        </p:sp>
        <p:sp>
          <p:nvSpPr>
            <p:cNvPr id="97" name="Rounded Rectangle 78"/>
            <p:cNvSpPr/>
            <p:nvPr/>
          </p:nvSpPr>
          <p:spPr>
            <a:xfrm>
              <a:off x="5483600" y="4089612"/>
              <a:ext cx="799928" cy="496674"/>
            </a:xfrm>
            <a:prstGeom prst="rect">
              <a:avLst/>
            </a:prstGeom>
            <a:noFill/>
            <a:ln>
              <a:noFill/>
            </a:ln>
            <a:effectLst/>
            <a:sp3d z="152400"/>
          </p:spPr>
          <p:txBody>
            <a:bodyPr lIns="30480" tIns="30480" rIns="30480" bIns="30480" spcCol="1270" anchor="ctr"/>
            <a:lstStyle/>
            <a:p>
              <a:pPr algn="ctr" defTabSz="355600" fontAlgn="auto">
                <a:lnSpc>
                  <a:spcPct val="90000"/>
                </a:lnSpc>
                <a:spcAft>
                  <a:spcPct val="35000"/>
                </a:spcAft>
                <a:defRPr/>
              </a:pPr>
              <a:r>
                <a:rPr lang="en-US" sz="800" b="1" dirty="0">
                  <a:solidFill>
                    <a:sysClr val="windowText" lastClr="000000">
                      <a:hueOff val="0"/>
                      <a:satOff val="0"/>
                      <a:lumOff val="0"/>
                      <a:alphaOff val="0"/>
                    </a:sysClr>
                  </a:solidFill>
                  <a:latin typeface="Calibri"/>
                  <a:cs typeface="+mn-cs"/>
                </a:rPr>
                <a:t>Food for Peace Act (P.L. 480) </a:t>
              </a:r>
            </a:p>
          </p:txBody>
        </p:sp>
      </p:grpSp>
      <p:sp>
        <p:nvSpPr>
          <p:cNvPr id="98" name="Rounded Rectangle 97"/>
          <p:cNvSpPr/>
          <p:nvPr/>
        </p:nvSpPr>
        <p:spPr>
          <a:xfrm>
            <a:off x="5128005" y="5562484"/>
            <a:ext cx="830832" cy="527578"/>
          </a:xfrm>
          <a:prstGeom prst="roundRect">
            <a:avLst>
              <a:gd name="adj" fmla="val 10000"/>
            </a:avLst>
          </a:prstGeom>
          <a:gradFill rotWithShape="1">
            <a:gsLst>
              <a:gs pos="0">
                <a:srgbClr val="8064A2">
                  <a:hueOff val="0"/>
                  <a:satOff val="0"/>
                  <a:lumOff val="0"/>
                  <a:alphaOff val="0"/>
                  <a:shade val="51000"/>
                  <a:satMod val="130000"/>
                </a:srgbClr>
              </a:gs>
              <a:gs pos="80000">
                <a:srgbClr val="8064A2">
                  <a:hueOff val="0"/>
                  <a:satOff val="0"/>
                  <a:lumOff val="0"/>
                  <a:alphaOff val="0"/>
                  <a:shade val="93000"/>
                  <a:satMod val="130000"/>
                </a:srgbClr>
              </a:gs>
              <a:gs pos="100000">
                <a:srgbClr val="8064A2">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p:spPr>
      </p:sp>
      <p:grpSp>
        <p:nvGrpSpPr>
          <p:cNvPr id="99" name="Group 98"/>
          <p:cNvGrpSpPr/>
          <p:nvPr/>
        </p:nvGrpSpPr>
        <p:grpSpPr>
          <a:xfrm>
            <a:off x="5144609" y="5578257"/>
            <a:ext cx="830832" cy="527578"/>
            <a:chOff x="4676513" y="5391150"/>
            <a:chExt cx="830832" cy="527578"/>
          </a:xfrm>
          <a:scene3d>
            <a:camera prst="orthographicFront"/>
            <a:lightRig rig="threePt" dir="t">
              <a:rot lat="0" lon="0" rev="7500000"/>
            </a:lightRig>
          </a:scene3d>
        </p:grpSpPr>
        <p:sp>
          <p:nvSpPr>
            <p:cNvPr id="100" name="Rounded Rectangle 99"/>
            <p:cNvSpPr/>
            <p:nvPr/>
          </p:nvSpPr>
          <p:spPr>
            <a:xfrm>
              <a:off x="4676513" y="5391150"/>
              <a:ext cx="830832" cy="527578"/>
            </a:xfrm>
            <a:prstGeom prst="roundRect">
              <a:avLst>
                <a:gd name="adj" fmla="val 10000"/>
              </a:avLst>
            </a:prstGeom>
            <a:solidFill>
              <a:sysClr val="window" lastClr="FFFFFF">
                <a:alpha val="90000"/>
                <a:hueOff val="0"/>
                <a:satOff val="0"/>
                <a:lumOff val="0"/>
                <a:alphaOff val="0"/>
              </a:sysClr>
            </a:solidFill>
            <a:ln w="9525" cap="flat" cmpd="sng" algn="ctr">
              <a:solidFill>
                <a:srgbClr val="8064A2">
                  <a:hueOff val="0"/>
                  <a:satOff val="0"/>
                  <a:lumOff val="0"/>
                  <a:alphaOff val="0"/>
                  <a:shade val="95000"/>
                  <a:satMod val="105000"/>
                </a:srgbClr>
              </a:solidFill>
              <a:prstDash val="solid"/>
            </a:ln>
            <a:effectLst>
              <a:outerShdw blurRad="40000" dist="23000" dir="5400000" rotWithShape="0">
                <a:srgbClr val="000000">
                  <a:alpha val="35000"/>
                </a:srgbClr>
              </a:outerShdw>
            </a:effectLst>
            <a:sp3d z="152400" extrusionH="63500" prstMaterial="dkEdge">
              <a:bevelT w="125400" h="36350" prst="relaxedInset"/>
              <a:contourClr>
                <a:sysClr val="window" lastClr="FFFFFF"/>
              </a:contourClr>
            </a:sp3d>
          </p:spPr>
        </p:sp>
        <p:sp>
          <p:nvSpPr>
            <p:cNvPr id="101" name="Rounded Rectangle 81"/>
            <p:cNvSpPr/>
            <p:nvPr/>
          </p:nvSpPr>
          <p:spPr>
            <a:xfrm>
              <a:off x="4691965" y="5406602"/>
              <a:ext cx="799928" cy="496674"/>
            </a:xfrm>
            <a:prstGeom prst="rect">
              <a:avLst/>
            </a:prstGeom>
            <a:noFill/>
            <a:ln>
              <a:noFill/>
            </a:ln>
            <a:effectLst/>
            <a:sp3d z="152400"/>
          </p:spPr>
          <p:txBody>
            <a:bodyPr lIns="30480" tIns="30480" rIns="30480" bIns="30480" spcCol="1270" anchor="ctr"/>
            <a:lstStyle/>
            <a:p>
              <a:pPr algn="ctr" defTabSz="355600" fontAlgn="auto">
                <a:lnSpc>
                  <a:spcPct val="90000"/>
                </a:lnSpc>
                <a:spcAft>
                  <a:spcPct val="35000"/>
                </a:spcAft>
                <a:defRPr/>
              </a:pPr>
              <a:r>
                <a:rPr lang="en-US" sz="800" b="1" dirty="0">
                  <a:solidFill>
                    <a:sysClr val="windowText" lastClr="000000">
                      <a:hueOff val="0"/>
                      <a:satOff val="0"/>
                      <a:lumOff val="0"/>
                      <a:alphaOff val="0"/>
                    </a:sysClr>
                  </a:solidFill>
                  <a:latin typeface="Calibri"/>
                  <a:cs typeface="+mn-cs"/>
                </a:rPr>
                <a:t>Title I. Trade and Development Assistance</a:t>
              </a:r>
            </a:p>
          </p:txBody>
        </p:sp>
      </p:grpSp>
      <p:sp>
        <p:nvSpPr>
          <p:cNvPr id="102" name="Rounded Rectangle 101"/>
          <p:cNvSpPr/>
          <p:nvPr/>
        </p:nvSpPr>
        <p:spPr>
          <a:xfrm>
            <a:off x="5991605" y="5562484"/>
            <a:ext cx="830832" cy="527578"/>
          </a:xfrm>
          <a:prstGeom prst="roundRect">
            <a:avLst>
              <a:gd name="adj" fmla="val 10000"/>
            </a:avLst>
          </a:prstGeom>
          <a:gradFill rotWithShape="1">
            <a:gsLst>
              <a:gs pos="0">
                <a:srgbClr val="8064A2">
                  <a:hueOff val="0"/>
                  <a:satOff val="0"/>
                  <a:lumOff val="0"/>
                  <a:alphaOff val="0"/>
                  <a:shade val="51000"/>
                  <a:satMod val="130000"/>
                </a:srgbClr>
              </a:gs>
              <a:gs pos="80000">
                <a:srgbClr val="8064A2">
                  <a:hueOff val="0"/>
                  <a:satOff val="0"/>
                  <a:lumOff val="0"/>
                  <a:alphaOff val="0"/>
                  <a:shade val="93000"/>
                  <a:satMod val="130000"/>
                </a:srgbClr>
              </a:gs>
              <a:gs pos="100000">
                <a:srgbClr val="8064A2">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p:spPr>
      </p:sp>
      <p:grpSp>
        <p:nvGrpSpPr>
          <p:cNvPr id="103" name="Group 102"/>
          <p:cNvGrpSpPr/>
          <p:nvPr/>
        </p:nvGrpSpPr>
        <p:grpSpPr>
          <a:xfrm>
            <a:off x="6008209" y="5578257"/>
            <a:ext cx="830832" cy="527578"/>
            <a:chOff x="5540113" y="5391150"/>
            <a:chExt cx="830832" cy="527578"/>
          </a:xfrm>
          <a:scene3d>
            <a:camera prst="orthographicFront"/>
            <a:lightRig rig="threePt" dir="t">
              <a:rot lat="0" lon="0" rev="7500000"/>
            </a:lightRig>
          </a:scene3d>
        </p:grpSpPr>
        <p:sp>
          <p:nvSpPr>
            <p:cNvPr id="104" name="Rounded Rectangle 103"/>
            <p:cNvSpPr/>
            <p:nvPr/>
          </p:nvSpPr>
          <p:spPr>
            <a:xfrm>
              <a:off x="5540113" y="5391150"/>
              <a:ext cx="830832" cy="527578"/>
            </a:xfrm>
            <a:prstGeom prst="roundRect">
              <a:avLst>
                <a:gd name="adj" fmla="val 10000"/>
              </a:avLst>
            </a:prstGeom>
            <a:solidFill>
              <a:sysClr val="window" lastClr="FFFFFF">
                <a:alpha val="90000"/>
                <a:hueOff val="0"/>
                <a:satOff val="0"/>
                <a:lumOff val="0"/>
                <a:alphaOff val="0"/>
              </a:sysClr>
            </a:solidFill>
            <a:ln w="9525" cap="flat" cmpd="sng" algn="ctr">
              <a:solidFill>
                <a:srgbClr val="8064A2">
                  <a:hueOff val="0"/>
                  <a:satOff val="0"/>
                  <a:lumOff val="0"/>
                  <a:alphaOff val="0"/>
                  <a:shade val="95000"/>
                  <a:satMod val="105000"/>
                </a:srgbClr>
              </a:solidFill>
              <a:prstDash val="solid"/>
            </a:ln>
            <a:effectLst>
              <a:outerShdw blurRad="40000" dist="23000" dir="5400000" rotWithShape="0">
                <a:srgbClr val="000000">
                  <a:alpha val="35000"/>
                </a:srgbClr>
              </a:outerShdw>
            </a:effectLst>
            <a:sp3d z="152400" extrusionH="63500" prstMaterial="dkEdge">
              <a:bevelT w="125400" h="36350" prst="relaxedInset"/>
              <a:contourClr>
                <a:sysClr val="window" lastClr="FFFFFF"/>
              </a:contourClr>
            </a:sp3d>
          </p:spPr>
        </p:sp>
        <p:sp>
          <p:nvSpPr>
            <p:cNvPr id="105" name="Rounded Rectangle 84"/>
            <p:cNvSpPr/>
            <p:nvPr/>
          </p:nvSpPr>
          <p:spPr>
            <a:xfrm>
              <a:off x="5555565" y="5406602"/>
              <a:ext cx="799928" cy="496674"/>
            </a:xfrm>
            <a:prstGeom prst="rect">
              <a:avLst/>
            </a:prstGeom>
            <a:noFill/>
            <a:ln>
              <a:noFill/>
            </a:ln>
            <a:effectLst/>
            <a:sp3d z="152400"/>
          </p:spPr>
          <p:txBody>
            <a:bodyPr lIns="30480" tIns="30480" rIns="30480" bIns="30480" spcCol="1270" anchor="ctr"/>
            <a:lstStyle/>
            <a:p>
              <a:pPr algn="ctr" defTabSz="355600" fontAlgn="auto">
                <a:lnSpc>
                  <a:spcPct val="90000"/>
                </a:lnSpc>
                <a:spcAft>
                  <a:spcPct val="35000"/>
                </a:spcAft>
                <a:defRPr/>
              </a:pPr>
              <a:r>
                <a:rPr lang="en-US" sz="800" b="1" dirty="0">
                  <a:solidFill>
                    <a:sysClr val="windowText" lastClr="000000">
                      <a:hueOff val="0"/>
                      <a:satOff val="0"/>
                      <a:lumOff val="0"/>
                      <a:alphaOff val="0"/>
                    </a:sysClr>
                  </a:solidFill>
                  <a:latin typeface="Calibri"/>
                  <a:cs typeface="+mn-cs"/>
                </a:rPr>
                <a:t>Title II. Emergency and Private Assistance</a:t>
              </a:r>
            </a:p>
          </p:txBody>
        </p:sp>
      </p:grpSp>
      <p:sp>
        <p:nvSpPr>
          <p:cNvPr id="106" name="Rounded Rectangle 105"/>
          <p:cNvSpPr/>
          <p:nvPr/>
        </p:nvSpPr>
        <p:spPr>
          <a:xfrm rot="10800000" flipV="1">
            <a:off x="6855205" y="5562484"/>
            <a:ext cx="830832" cy="501143"/>
          </a:xfrm>
          <a:prstGeom prst="roundRect">
            <a:avLst>
              <a:gd name="adj" fmla="val 10000"/>
            </a:avLst>
          </a:prstGeom>
          <a:gradFill rotWithShape="1">
            <a:gsLst>
              <a:gs pos="0">
                <a:srgbClr val="8064A2">
                  <a:hueOff val="0"/>
                  <a:satOff val="0"/>
                  <a:lumOff val="0"/>
                  <a:alphaOff val="0"/>
                  <a:shade val="51000"/>
                  <a:satMod val="130000"/>
                </a:srgbClr>
              </a:gs>
              <a:gs pos="80000">
                <a:srgbClr val="8064A2">
                  <a:hueOff val="0"/>
                  <a:satOff val="0"/>
                  <a:lumOff val="0"/>
                  <a:alphaOff val="0"/>
                  <a:shade val="93000"/>
                  <a:satMod val="130000"/>
                </a:srgbClr>
              </a:gs>
              <a:gs pos="100000">
                <a:srgbClr val="8064A2">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p:spPr>
      </p:sp>
      <p:grpSp>
        <p:nvGrpSpPr>
          <p:cNvPr id="107" name="Group 106"/>
          <p:cNvGrpSpPr/>
          <p:nvPr/>
        </p:nvGrpSpPr>
        <p:grpSpPr>
          <a:xfrm>
            <a:off x="6871808" y="5578257"/>
            <a:ext cx="830832" cy="501143"/>
            <a:chOff x="6403712" y="5391150"/>
            <a:chExt cx="830832" cy="501143"/>
          </a:xfrm>
          <a:scene3d>
            <a:camera prst="orthographicFront"/>
            <a:lightRig rig="threePt" dir="t">
              <a:rot lat="0" lon="0" rev="7500000"/>
            </a:lightRig>
          </a:scene3d>
        </p:grpSpPr>
        <p:sp>
          <p:nvSpPr>
            <p:cNvPr id="108" name="Rounded Rectangle 107"/>
            <p:cNvSpPr/>
            <p:nvPr/>
          </p:nvSpPr>
          <p:spPr>
            <a:xfrm rot="10800000" flipV="1">
              <a:off x="6403712" y="5391150"/>
              <a:ext cx="830832" cy="501143"/>
            </a:xfrm>
            <a:prstGeom prst="roundRect">
              <a:avLst>
                <a:gd name="adj" fmla="val 10000"/>
              </a:avLst>
            </a:prstGeom>
            <a:solidFill>
              <a:sysClr val="window" lastClr="FFFFFF">
                <a:alpha val="90000"/>
                <a:hueOff val="0"/>
                <a:satOff val="0"/>
                <a:lumOff val="0"/>
                <a:alphaOff val="0"/>
              </a:sysClr>
            </a:solidFill>
            <a:ln w="9525" cap="flat" cmpd="sng" algn="ctr">
              <a:solidFill>
                <a:srgbClr val="8064A2">
                  <a:hueOff val="0"/>
                  <a:satOff val="0"/>
                  <a:lumOff val="0"/>
                  <a:alphaOff val="0"/>
                  <a:shade val="95000"/>
                  <a:satMod val="105000"/>
                </a:srgbClr>
              </a:solidFill>
              <a:prstDash val="solid"/>
            </a:ln>
            <a:effectLst>
              <a:outerShdw blurRad="40000" dist="23000" dir="5400000" rotWithShape="0">
                <a:srgbClr val="000000">
                  <a:alpha val="35000"/>
                </a:srgbClr>
              </a:outerShdw>
            </a:effectLst>
            <a:sp3d z="152400" extrusionH="63500" prstMaterial="dkEdge">
              <a:bevelT w="125400" h="36350" prst="relaxedInset"/>
              <a:contourClr>
                <a:sysClr val="window" lastClr="FFFFFF"/>
              </a:contourClr>
            </a:sp3d>
          </p:spPr>
        </p:sp>
        <p:sp>
          <p:nvSpPr>
            <p:cNvPr id="109" name="Rounded Rectangle 87"/>
            <p:cNvSpPr/>
            <p:nvPr/>
          </p:nvSpPr>
          <p:spPr>
            <a:xfrm>
              <a:off x="6418390" y="5405828"/>
              <a:ext cx="801476" cy="471787"/>
            </a:xfrm>
            <a:prstGeom prst="rect">
              <a:avLst/>
            </a:prstGeom>
            <a:noFill/>
            <a:ln>
              <a:noFill/>
            </a:ln>
            <a:effectLst/>
            <a:sp3d z="152400"/>
          </p:spPr>
          <p:txBody>
            <a:bodyPr lIns="30480" tIns="30480" rIns="30480" bIns="30480" spcCol="1270" anchor="ctr"/>
            <a:lstStyle/>
            <a:p>
              <a:pPr algn="ctr" defTabSz="355600" fontAlgn="auto">
                <a:lnSpc>
                  <a:spcPct val="90000"/>
                </a:lnSpc>
                <a:spcAft>
                  <a:spcPct val="35000"/>
                </a:spcAft>
                <a:defRPr/>
              </a:pPr>
              <a:r>
                <a:rPr lang="en-US" sz="800" b="1" dirty="0">
                  <a:solidFill>
                    <a:sysClr val="windowText" lastClr="000000">
                      <a:hueOff val="0"/>
                      <a:satOff val="0"/>
                      <a:lumOff val="0"/>
                      <a:alphaOff val="0"/>
                    </a:sysClr>
                  </a:solidFill>
                  <a:latin typeface="Calibri"/>
                  <a:cs typeface="+mn-cs"/>
                </a:rPr>
                <a:t>Title III. Food for Development</a:t>
              </a:r>
            </a:p>
          </p:txBody>
        </p:sp>
      </p:grpSp>
      <p:sp>
        <p:nvSpPr>
          <p:cNvPr id="110" name="Rounded Rectangle 109"/>
          <p:cNvSpPr/>
          <p:nvPr/>
        </p:nvSpPr>
        <p:spPr>
          <a:xfrm>
            <a:off x="6783680" y="4245493"/>
            <a:ext cx="830832" cy="527578"/>
          </a:xfrm>
          <a:prstGeom prst="roundRect">
            <a:avLst>
              <a:gd name="adj" fmla="val 10000"/>
            </a:avLst>
          </a:prstGeom>
          <a:gradFill rotWithShape="1">
            <a:gsLst>
              <a:gs pos="0">
                <a:srgbClr val="9BBB59">
                  <a:hueOff val="0"/>
                  <a:satOff val="0"/>
                  <a:lumOff val="0"/>
                  <a:alphaOff val="0"/>
                  <a:shade val="51000"/>
                  <a:satMod val="130000"/>
                </a:srgbClr>
              </a:gs>
              <a:gs pos="80000">
                <a:srgbClr val="9BBB59">
                  <a:hueOff val="0"/>
                  <a:satOff val="0"/>
                  <a:lumOff val="0"/>
                  <a:alphaOff val="0"/>
                  <a:shade val="93000"/>
                  <a:satMod val="130000"/>
                </a:srgbClr>
              </a:gs>
              <a:gs pos="100000">
                <a:srgbClr val="9BBB59">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p:spPr>
      </p:sp>
      <p:grpSp>
        <p:nvGrpSpPr>
          <p:cNvPr id="111" name="Group 110"/>
          <p:cNvGrpSpPr/>
          <p:nvPr/>
        </p:nvGrpSpPr>
        <p:grpSpPr>
          <a:xfrm>
            <a:off x="6800284" y="4261267"/>
            <a:ext cx="830832" cy="527578"/>
            <a:chOff x="6332188" y="4074160"/>
            <a:chExt cx="830832" cy="527578"/>
          </a:xfrm>
          <a:scene3d>
            <a:camera prst="orthographicFront"/>
            <a:lightRig rig="threePt" dir="t">
              <a:rot lat="0" lon="0" rev="7500000"/>
            </a:lightRig>
          </a:scene3d>
        </p:grpSpPr>
        <p:sp>
          <p:nvSpPr>
            <p:cNvPr id="112" name="Rounded Rectangle 111"/>
            <p:cNvSpPr/>
            <p:nvPr/>
          </p:nvSpPr>
          <p:spPr>
            <a:xfrm>
              <a:off x="6332188" y="4074160"/>
              <a:ext cx="830832" cy="527578"/>
            </a:xfrm>
            <a:prstGeom prst="roundRect">
              <a:avLst>
                <a:gd name="adj" fmla="val 10000"/>
              </a:avLst>
            </a:prstGeom>
            <a:solidFill>
              <a:sysClr val="window" lastClr="FFFFFF">
                <a:alpha val="90000"/>
                <a:hueOff val="0"/>
                <a:satOff val="0"/>
                <a:lumOff val="0"/>
                <a:alphaOff val="0"/>
              </a:sysClr>
            </a:solidFill>
            <a:ln w="9525" cap="flat" cmpd="sng" algn="ctr">
              <a:solidFill>
                <a:srgbClr val="9BBB59">
                  <a:hueOff val="0"/>
                  <a:satOff val="0"/>
                  <a:lumOff val="0"/>
                  <a:alphaOff val="0"/>
                  <a:shade val="95000"/>
                  <a:satMod val="105000"/>
                </a:srgbClr>
              </a:solidFill>
              <a:prstDash val="solid"/>
            </a:ln>
            <a:effectLst>
              <a:outerShdw blurRad="40000" dist="23000" dir="5400000" rotWithShape="0">
                <a:srgbClr val="000000">
                  <a:alpha val="35000"/>
                </a:srgbClr>
              </a:outerShdw>
            </a:effectLst>
            <a:sp3d z="152400" extrusionH="63500" prstMaterial="dkEdge">
              <a:bevelT w="125400" h="36350" prst="relaxedInset"/>
              <a:contourClr>
                <a:sysClr val="window" lastClr="FFFFFF"/>
              </a:contourClr>
            </a:sp3d>
          </p:spPr>
        </p:sp>
        <p:sp>
          <p:nvSpPr>
            <p:cNvPr id="113" name="Rounded Rectangle 90"/>
            <p:cNvSpPr/>
            <p:nvPr/>
          </p:nvSpPr>
          <p:spPr>
            <a:xfrm>
              <a:off x="6347640" y="4089612"/>
              <a:ext cx="799928" cy="496674"/>
            </a:xfrm>
            <a:prstGeom prst="rect">
              <a:avLst/>
            </a:prstGeom>
            <a:noFill/>
            <a:ln>
              <a:noFill/>
            </a:ln>
            <a:effectLst/>
            <a:sp3d z="152400"/>
          </p:spPr>
          <p:txBody>
            <a:bodyPr lIns="30480" tIns="30480" rIns="30480" bIns="30480" spcCol="1270" anchor="ctr"/>
            <a:lstStyle/>
            <a:p>
              <a:pPr algn="ctr" defTabSz="355600" fontAlgn="auto">
                <a:lnSpc>
                  <a:spcPct val="90000"/>
                </a:lnSpc>
                <a:spcAft>
                  <a:spcPct val="35000"/>
                </a:spcAft>
                <a:defRPr/>
              </a:pPr>
              <a:r>
                <a:rPr lang="en-US" sz="800" b="1" dirty="0">
                  <a:solidFill>
                    <a:sysClr val="windowText" lastClr="000000">
                      <a:hueOff val="0"/>
                      <a:satOff val="0"/>
                      <a:lumOff val="0"/>
                      <a:alphaOff val="0"/>
                    </a:sysClr>
                  </a:solidFill>
                  <a:latin typeface="Calibri"/>
                  <a:cs typeface="+mn-cs"/>
                </a:rPr>
                <a:t>Section 416(b)</a:t>
              </a:r>
            </a:p>
          </p:txBody>
        </p:sp>
      </p:grpSp>
      <p:sp>
        <p:nvSpPr>
          <p:cNvPr id="114" name="Rounded Rectangle 113"/>
          <p:cNvSpPr/>
          <p:nvPr/>
        </p:nvSpPr>
        <p:spPr>
          <a:xfrm>
            <a:off x="7647720" y="4245493"/>
            <a:ext cx="830832" cy="527578"/>
          </a:xfrm>
          <a:prstGeom prst="roundRect">
            <a:avLst>
              <a:gd name="adj" fmla="val 10000"/>
            </a:avLst>
          </a:prstGeom>
          <a:gradFill rotWithShape="1">
            <a:gsLst>
              <a:gs pos="0">
                <a:srgbClr val="9BBB59">
                  <a:hueOff val="0"/>
                  <a:satOff val="0"/>
                  <a:lumOff val="0"/>
                  <a:alphaOff val="0"/>
                  <a:shade val="51000"/>
                  <a:satMod val="130000"/>
                </a:srgbClr>
              </a:gs>
              <a:gs pos="80000">
                <a:srgbClr val="9BBB59">
                  <a:hueOff val="0"/>
                  <a:satOff val="0"/>
                  <a:lumOff val="0"/>
                  <a:alphaOff val="0"/>
                  <a:shade val="93000"/>
                  <a:satMod val="130000"/>
                </a:srgbClr>
              </a:gs>
              <a:gs pos="100000">
                <a:srgbClr val="9BBB59">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p:spPr>
      </p:sp>
      <p:grpSp>
        <p:nvGrpSpPr>
          <p:cNvPr id="115" name="Group 114"/>
          <p:cNvGrpSpPr/>
          <p:nvPr/>
        </p:nvGrpSpPr>
        <p:grpSpPr>
          <a:xfrm>
            <a:off x="7664324" y="4261267"/>
            <a:ext cx="830832" cy="527578"/>
            <a:chOff x="7196228" y="4074160"/>
            <a:chExt cx="830832" cy="527578"/>
          </a:xfrm>
          <a:scene3d>
            <a:camera prst="orthographicFront"/>
            <a:lightRig rig="threePt" dir="t">
              <a:rot lat="0" lon="0" rev="7500000"/>
            </a:lightRig>
          </a:scene3d>
        </p:grpSpPr>
        <p:sp>
          <p:nvSpPr>
            <p:cNvPr id="116" name="Rounded Rectangle 115"/>
            <p:cNvSpPr/>
            <p:nvPr/>
          </p:nvSpPr>
          <p:spPr>
            <a:xfrm>
              <a:off x="7196228" y="4074160"/>
              <a:ext cx="830832" cy="527578"/>
            </a:xfrm>
            <a:prstGeom prst="roundRect">
              <a:avLst>
                <a:gd name="adj" fmla="val 10000"/>
              </a:avLst>
            </a:prstGeom>
            <a:solidFill>
              <a:sysClr val="window" lastClr="FFFFFF">
                <a:alpha val="90000"/>
                <a:hueOff val="0"/>
                <a:satOff val="0"/>
                <a:lumOff val="0"/>
                <a:alphaOff val="0"/>
              </a:sysClr>
            </a:solidFill>
            <a:ln w="9525" cap="flat" cmpd="sng" algn="ctr">
              <a:solidFill>
                <a:srgbClr val="9BBB59">
                  <a:hueOff val="0"/>
                  <a:satOff val="0"/>
                  <a:lumOff val="0"/>
                  <a:alphaOff val="0"/>
                  <a:shade val="95000"/>
                  <a:satMod val="105000"/>
                </a:srgbClr>
              </a:solidFill>
              <a:prstDash val="solid"/>
            </a:ln>
            <a:effectLst>
              <a:outerShdw blurRad="40000" dist="23000" dir="5400000" rotWithShape="0">
                <a:srgbClr val="000000">
                  <a:alpha val="35000"/>
                </a:srgbClr>
              </a:outerShdw>
            </a:effectLst>
            <a:sp3d z="152400" extrusionH="63500" prstMaterial="dkEdge">
              <a:bevelT w="125400" h="36350" prst="relaxedInset"/>
              <a:contourClr>
                <a:sysClr val="window" lastClr="FFFFFF"/>
              </a:contourClr>
            </a:sp3d>
          </p:spPr>
        </p:sp>
        <p:sp>
          <p:nvSpPr>
            <p:cNvPr id="117" name="Rounded Rectangle 93"/>
            <p:cNvSpPr/>
            <p:nvPr/>
          </p:nvSpPr>
          <p:spPr>
            <a:xfrm>
              <a:off x="7211680" y="4089612"/>
              <a:ext cx="799928" cy="496674"/>
            </a:xfrm>
            <a:prstGeom prst="rect">
              <a:avLst/>
            </a:prstGeom>
            <a:noFill/>
            <a:ln>
              <a:noFill/>
            </a:ln>
            <a:effectLst/>
            <a:sp3d z="152400"/>
          </p:spPr>
          <p:txBody>
            <a:bodyPr lIns="30480" tIns="30480" rIns="30480" bIns="30480" spcCol="1270" anchor="ctr"/>
            <a:lstStyle/>
            <a:p>
              <a:pPr algn="ctr" defTabSz="355600" fontAlgn="auto">
                <a:lnSpc>
                  <a:spcPct val="90000"/>
                </a:lnSpc>
                <a:spcAft>
                  <a:spcPct val="35000"/>
                </a:spcAft>
                <a:defRPr/>
              </a:pPr>
              <a:r>
                <a:rPr lang="en-US" sz="800" b="1" dirty="0">
                  <a:solidFill>
                    <a:sysClr val="windowText" lastClr="000000">
                      <a:hueOff val="0"/>
                      <a:satOff val="0"/>
                      <a:lumOff val="0"/>
                      <a:alphaOff val="0"/>
                    </a:sysClr>
                  </a:solidFill>
                  <a:latin typeface="Calibri"/>
                  <a:cs typeface="+mn-cs"/>
                </a:rPr>
                <a:t>Local and Regional Procurement Pilot</a:t>
              </a:r>
            </a:p>
          </p:txBody>
        </p:sp>
      </p:grpSp>
      <p:sp>
        <p:nvSpPr>
          <p:cNvPr id="25757" name="Slide Number Placeholder 3"/>
          <p:cNvSpPr>
            <a:spLocks noGrp="1"/>
          </p:cNvSpPr>
          <p:nvPr>
            <p:ph type="sldNum" sz="quarter" idx="11"/>
          </p:nvPr>
        </p:nvSpPr>
        <p:spPr>
          <a:noFill/>
          <a:ln>
            <a:miter lim="800000"/>
            <a:headEnd/>
            <a:tailEnd/>
          </a:ln>
        </p:spPr>
        <p:txBody>
          <a:bodyPr/>
          <a:lstStyle/>
          <a:p>
            <a:fld id="{FEE9C872-F740-40AB-BFAB-D2FE371A54B6}" type="slidenum">
              <a:rPr lang="en-US" smtClean="0"/>
              <a:pPr/>
              <a:t>10</a:t>
            </a:fld>
            <a:endParaRPr lang="en-US" smtClean="0"/>
          </a:p>
        </p:txBody>
      </p:sp>
      <p:sp>
        <p:nvSpPr>
          <p:cNvPr id="25758" name="Footer Placeholder 9215"/>
          <p:cNvSpPr>
            <a:spLocks noGrp="1"/>
          </p:cNvSpPr>
          <p:nvPr>
            <p:ph type="ftr" sz="quarter" idx="12"/>
          </p:nvPr>
        </p:nvSpPr>
        <p:spPr>
          <a:noFill/>
          <a:ln>
            <a:miter lim="800000"/>
            <a:headEnd/>
            <a:tailEnd/>
          </a:ln>
        </p:spPr>
        <p:txBody>
          <a:bodyPr/>
          <a:lstStyle/>
          <a:p>
            <a:r>
              <a:rPr lang="en-US" smtClean="0"/>
              <a:t>U.S. Ag Export Development Programs Shida Rastegari Henneberry</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U.S. Export Promotion P</a:t>
            </a:r>
            <a:r>
              <a:rPr lang="en-US" dirty="0" smtClean="0">
                <a:solidFill>
                  <a:schemeClr val="tx1"/>
                </a:solidFill>
                <a:latin typeface="Times New Roman" pitchFamily="18" charset="0"/>
                <a:cs typeface="Times New Roman" pitchFamily="18" charset="0"/>
              </a:rPr>
              <a:t>rograms </a:t>
            </a:r>
            <a:endParaRPr lang="en-US" dirty="0" smtClean="0"/>
          </a:p>
        </p:txBody>
      </p:sp>
      <p:graphicFrame>
        <p:nvGraphicFramePr>
          <p:cNvPr id="7" name="Content Placeholder 6"/>
          <p:cNvGraphicFramePr>
            <a:graphicFrameLocks noGrp="1"/>
          </p:cNvGraphicFramePr>
          <p:nvPr>
            <p:ph idx="1"/>
          </p:nvPr>
        </p:nvGraphicFramePr>
        <p:xfrm>
          <a:off x="609600" y="2090738"/>
          <a:ext cx="7924800" cy="3892550"/>
        </p:xfrm>
        <a:graphic>
          <a:graphicData uri="http://schemas.openxmlformats.org/drawingml/2006/table">
            <a:tbl>
              <a:tblPr firstRow="1" bandRow="1">
                <a:tableStyleId>{5C22544A-7EE6-4342-B048-85BDC9FD1C3A}</a:tableStyleId>
              </a:tblPr>
              <a:tblGrid>
                <a:gridCol w="2043824"/>
                <a:gridCol w="652671"/>
                <a:gridCol w="653538"/>
                <a:gridCol w="653538"/>
                <a:gridCol w="653538"/>
                <a:gridCol w="653538"/>
                <a:gridCol w="653538"/>
                <a:gridCol w="653538"/>
                <a:gridCol w="653538"/>
                <a:gridCol w="653538"/>
              </a:tblGrid>
              <a:tr h="261161">
                <a:tc>
                  <a:txBody>
                    <a:bodyPr/>
                    <a:lstStyle/>
                    <a:p>
                      <a:pPr marL="0" marR="0">
                        <a:spcBef>
                          <a:spcPts val="0"/>
                        </a:spcBef>
                        <a:spcAft>
                          <a:spcPts val="0"/>
                        </a:spcAft>
                      </a:pPr>
                      <a:r>
                        <a:rPr lang="en-US" sz="1200" dirty="0">
                          <a:effectLst/>
                        </a:rPr>
                        <a:t>Program</a:t>
                      </a:r>
                      <a:endParaRPr lang="en-US" sz="1200" dirty="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2002</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2003</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2004</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2005</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2006</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2007</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2008</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2009</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2010</a:t>
                      </a:r>
                      <a:endParaRPr lang="en-US" sz="1200">
                        <a:effectLst/>
                        <a:latin typeface="Times New Roman"/>
                        <a:ea typeface="Times New Roman"/>
                      </a:endParaRPr>
                    </a:p>
                  </a:txBody>
                  <a:tcPr marL="68580" marR="68580" marT="0" marB="0" anchor="ctr"/>
                </a:tc>
              </a:tr>
              <a:tr h="261161">
                <a:tc>
                  <a:txBody>
                    <a:bodyPr/>
                    <a:lstStyle/>
                    <a:p>
                      <a:pPr marL="0" marR="0">
                        <a:spcBef>
                          <a:spcPts val="0"/>
                        </a:spcBef>
                        <a:spcAft>
                          <a:spcPts val="0"/>
                        </a:spcAft>
                      </a:pPr>
                      <a:r>
                        <a:rPr lang="en-US" sz="1200">
                          <a:effectLst/>
                        </a:rPr>
                        <a:t>DEIP</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55</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32</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3</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0</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0</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0</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0</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100</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25</a:t>
                      </a:r>
                      <a:endParaRPr lang="en-US" sz="1200">
                        <a:effectLst/>
                        <a:latin typeface="Times New Roman"/>
                        <a:ea typeface="Times New Roman"/>
                      </a:endParaRPr>
                    </a:p>
                  </a:txBody>
                  <a:tcPr marL="68580" marR="68580" marT="0" marB="0" anchor="ctr"/>
                </a:tc>
              </a:tr>
              <a:tr h="261161">
                <a:tc>
                  <a:txBody>
                    <a:bodyPr/>
                    <a:lstStyle/>
                    <a:p>
                      <a:pPr marL="0" marR="0">
                        <a:spcBef>
                          <a:spcPts val="0"/>
                        </a:spcBef>
                        <a:spcAft>
                          <a:spcPts val="0"/>
                        </a:spcAft>
                      </a:pPr>
                      <a:r>
                        <a:rPr lang="en-US" sz="1200">
                          <a:effectLst/>
                        </a:rPr>
                        <a:t>MAP</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100</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110</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125</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140</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200</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200</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200</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200</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200</a:t>
                      </a:r>
                      <a:endParaRPr lang="en-US" sz="1200">
                        <a:effectLst/>
                        <a:latin typeface="Times New Roman"/>
                        <a:ea typeface="Times New Roman"/>
                      </a:endParaRPr>
                    </a:p>
                  </a:txBody>
                  <a:tcPr marL="68580" marR="68580" marT="0" marB="0" anchor="ctr"/>
                </a:tc>
              </a:tr>
              <a:tr h="261161">
                <a:tc>
                  <a:txBody>
                    <a:bodyPr/>
                    <a:lstStyle/>
                    <a:p>
                      <a:pPr marL="0" marR="0">
                        <a:spcBef>
                          <a:spcPts val="0"/>
                        </a:spcBef>
                        <a:spcAft>
                          <a:spcPts val="0"/>
                        </a:spcAft>
                      </a:pPr>
                      <a:r>
                        <a:rPr lang="en-US" sz="1200">
                          <a:effectLst/>
                        </a:rPr>
                        <a:t>FMDP</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34</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34</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34</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34</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34</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34</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34</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34</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34</a:t>
                      </a:r>
                      <a:endParaRPr lang="en-US" sz="1200">
                        <a:effectLst/>
                        <a:latin typeface="Times New Roman"/>
                        <a:ea typeface="Times New Roman"/>
                      </a:endParaRPr>
                    </a:p>
                  </a:txBody>
                  <a:tcPr marL="68580" marR="68580" marT="0" marB="0" anchor="ctr"/>
                </a:tc>
              </a:tr>
              <a:tr h="261161">
                <a:tc>
                  <a:txBody>
                    <a:bodyPr/>
                    <a:lstStyle/>
                    <a:p>
                      <a:pPr marL="0" marR="0">
                        <a:spcBef>
                          <a:spcPts val="0"/>
                        </a:spcBef>
                        <a:spcAft>
                          <a:spcPts val="0"/>
                        </a:spcAft>
                      </a:pPr>
                      <a:r>
                        <a:rPr lang="en-US" sz="1200">
                          <a:effectLst/>
                        </a:rPr>
                        <a:t>EMP</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10</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10</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10</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10</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4</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10</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10</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10</a:t>
                      </a:r>
                      <a:endParaRPr lang="en-US" sz="1200">
                        <a:effectLst/>
                        <a:latin typeface="Times New Roman"/>
                        <a:ea typeface="Times New Roman"/>
                      </a:endParaRPr>
                    </a:p>
                  </a:txBody>
                  <a:tcPr marL="68580" marR="68580" marT="0" marB="0" anchor="ctr"/>
                </a:tc>
              </a:tr>
              <a:tr h="261161">
                <a:tc>
                  <a:txBody>
                    <a:bodyPr/>
                    <a:lstStyle/>
                    <a:p>
                      <a:pPr marL="0" marR="0">
                        <a:spcBef>
                          <a:spcPts val="0"/>
                        </a:spcBef>
                        <a:spcAft>
                          <a:spcPts val="0"/>
                        </a:spcAft>
                      </a:pPr>
                      <a:r>
                        <a:rPr lang="en-US" sz="1200">
                          <a:effectLst/>
                        </a:rPr>
                        <a:t>TASC</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2</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2</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2</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2</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2</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1</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4</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7</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8</a:t>
                      </a:r>
                      <a:endParaRPr lang="en-US" sz="1200">
                        <a:effectLst/>
                        <a:latin typeface="Times New Roman"/>
                        <a:ea typeface="Times New Roman"/>
                      </a:endParaRPr>
                    </a:p>
                  </a:txBody>
                  <a:tcPr marL="68580" marR="68580" marT="0" marB="0" anchor="ctr"/>
                </a:tc>
              </a:tr>
              <a:tr h="261161">
                <a:tc>
                  <a:txBody>
                    <a:bodyPr/>
                    <a:lstStyle/>
                    <a:p>
                      <a:pPr marL="0" marR="0">
                        <a:spcBef>
                          <a:spcPts val="0"/>
                        </a:spcBef>
                        <a:spcAft>
                          <a:spcPts val="0"/>
                        </a:spcAft>
                      </a:pPr>
                      <a:r>
                        <a:rPr lang="en-US" sz="1200">
                          <a:effectLst/>
                        </a:rPr>
                        <a:t>QSP</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2</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2</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2</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2</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2</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1</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1.4</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2</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2</a:t>
                      </a:r>
                      <a:endParaRPr lang="en-US" sz="1200">
                        <a:effectLst/>
                        <a:latin typeface="Times New Roman"/>
                        <a:ea typeface="Times New Roman"/>
                      </a:endParaRPr>
                    </a:p>
                  </a:txBody>
                  <a:tcPr marL="68580" marR="68580" marT="0" marB="0" anchor="ctr"/>
                </a:tc>
              </a:tr>
              <a:tr h="261161">
                <a:tc>
                  <a:txBody>
                    <a:bodyPr/>
                    <a:lstStyle/>
                    <a:p>
                      <a:pPr marL="0" marR="0">
                        <a:spcBef>
                          <a:spcPts val="0"/>
                        </a:spcBef>
                        <a:spcAft>
                          <a:spcPts val="0"/>
                        </a:spcAft>
                      </a:pPr>
                      <a:r>
                        <a:rPr lang="en-US" sz="1200">
                          <a:effectLst/>
                        </a:rPr>
                        <a:t>GSM-102</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2,936</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2,545</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2,926</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2,170</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1,363</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1,445</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3,115</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5,357</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5,400</a:t>
                      </a:r>
                      <a:endParaRPr lang="en-US" sz="1200">
                        <a:effectLst/>
                        <a:latin typeface="Times New Roman"/>
                        <a:ea typeface="Times New Roman"/>
                      </a:endParaRPr>
                    </a:p>
                  </a:txBody>
                  <a:tcPr marL="68580" marR="68580" marT="0" marB="0" anchor="ctr"/>
                </a:tc>
              </a:tr>
              <a:tr h="327018">
                <a:tc>
                  <a:txBody>
                    <a:bodyPr/>
                    <a:lstStyle/>
                    <a:p>
                      <a:pPr marL="0" marR="0">
                        <a:spcBef>
                          <a:spcPts val="0"/>
                        </a:spcBef>
                        <a:spcAft>
                          <a:spcPts val="0"/>
                        </a:spcAft>
                      </a:pPr>
                      <a:r>
                        <a:rPr lang="en-US" sz="1200">
                          <a:effectLst/>
                        </a:rPr>
                        <a:t>Food for Peace (P.L. 480)</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1,095</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1,960</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dirty="0">
                          <a:effectLst/>
                        </a:rPr>
                        <a:t>1,809</a:t>
                      </a:r>
                      <a:endParaRPr lang="en-US" sz="1200" dirty="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2,115</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1,829</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1,787</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2,067</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2,321</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1,690</a:t>
                      </a:r>
                      <a:endParaRPr lang="en-US" sz="1200">
                        <a:effectLst/>
                        <a:latin typeface="Times New Roman"/>
                        <a:ea typeface="Times New Roman"/>
                      </a:endParaRPr>
                    </a:p>
                  </a:txBody>
                  <a:tcPr marL="68580" marR="68580" marT="0" marB="0" anchor="ctr"/>
                </a:tc>
              </a:tr>
              <a:tr h="261161">
                <a:tc>
                  <a:txBody>
                    <a:bodyPr/>
                    <a:lstStyle/>
                    <a:p>
                      <a:pPr marL="0" marR="0">
                        <a:spcBef>
                          <a:spcPts val="0"/>
                        </a:spcBef>
                        <a:spcAft>
                          <a:spcPts val="0"/>
                        </a:spcAft>
                      </a:pPr>
                      <a:r>
                        <a:rPr lang="en-US" sz="1200">
                          <a:effectLst/>
                        </a:rPr>
                        <a:t>Section 416(b)</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773</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213</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19</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76</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20</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0</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0</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0</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0</a:t>
                      </a:r>
                      <a:endParaRPr lang="en-US" sz="1200">
                        <a:effectLst/>
                        <a:latin typeface="Times New Roman"/>
                        <a:ea typeface="Times New Roman"/>
                      </a:endParaRPr>
                    </a:p>
                  </a:txBody>
                  <a:tcPr marL="68580" marR="68580" marT="0" marB="0" anchor="ctr"/>
                </a:tc>
              </a:tr>
              <a:tr h="261161">
                <a:tc>
                  <a:txBody>
                    <a:bodyPr/>
                    <a:lstStyle/>
                    <a:p>
                      <a:pPr marL="0" marR="0">
                        <a:spcBef>
                          <a:spcPts val="0"/>
                        </a:spcBef>
                        <a:spcAft>
                          <a:spcPts val="0"/>
                        </a:spcAft>
                      </a:pPr>
                      <a:r>
                        <a:rPr lang="en-US" sz="1200">
                          <a:effectLst/>
                        </a:rPr>
                        <a:t>Food for Progress</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126</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137</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138</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122</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131</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147</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220</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216</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148</a:t>
                      </a:r>
                      <a:endParaRPr lang="en-US" sz="1200">
                        <a:effectLst/>
                        <a:latin typeface="Times New Roman"/>
                        <a:ea typeface="Times New Roman"/>
                      </a:endParaRPr>
                    </a:p>
                  </a:txBody>
                  <a:tcPr marL="68580" marR="68580" marT="0" marB="0" anchor="ctr"/>
                </a:tc>
              </a:tr>
              <a:tr h="327018">
                <a:tc>
                  <a:txBody>
                    <a:bodyPr/>
                    <a:lstStyle/>
                    <a:p>
                      <a:pPr marL="0" marR="0">
                        <a:spcBef>
                          <a:spcPts val="0"/>
                        </a:spcBef>
                        <a:spcAft>
                          <a:spcPts val="0"/>
                        </a:spcAft>
                      </a:pPr>
                      <a:r>
                        <a:rPr lang="en-US" sz="1200">
                          <a:effectLst/>
                        </a:rPr>
                        <a:t>McGovern-Dole IFECN</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100</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50</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90</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96</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99</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99</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100</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210</a:t>
                      </a:r>
                      <a:endParaRPr lang="en-US" sz="1200">
                        <a:effectLst/>
                        <a:latin typeface="Times New Roman"/>
                        <a:ea typeface="Times New Roman"/>
                      </a:endParaRPr>
                    </a:p>
                  </a:txBody>
                  <a:tcPr marL="68580" marR="68580" marT="0" marB="0" anchor="ctr"/>
                </a:tc>
              </a:tr>
              <a:tr h="365746">
                <a:tc>
                  <a:txBody>
                    <a:bodyPr/>
                    <a:lstStyle/>
                    <a:p>
                      <a:pPr marL="0" marR="0">
                        <a:spcBef>
                          <a:spcPts val="0"/>
                        </a:spcBef>
                        <a:spcAft>
                          <a:spcPts val="0"/>
                        </a:spcAft>
                      </a:pPr>
                      <a:r>
                        <a:rPr lang="en-US" sz="1200">
                          <a:effectLst/>
                        </a:rPr>
                        <a:t>Local &amp; Regional Procurement Pilot</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0</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5</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25</a:t>
                      </a:r>
                      <a:endParaRPr lang="en-US" sz="1200">
                        <a:effectLst/>
                        <a:latin typeface="Times New Roman"/>
                        <a:ea typeface="Times New Roman"/>
                      </a:endParaRPr>
                    </a:p>
                  </a:txBody>
                  <a:tcPr marL="68580" marR="68580" marT="0" marB="0" anchor="ctr"/>
                </a:tc>
              </a:tr>
              <a:tr h="261161">
                <a:tc>
                  <a:txBody>
                    <a:bodyPr/>
                    <a:lstStyle/>
                    <a:p>
                      <a:pPr marL="0" marR="0">
                        <a:spcBef>
                          <a:spcPts val="0"/>
                        </a:spcBef>
                        <a:spcAft>
                          <a:spcPts val="0"/>
                        </a:spcAft>
                      </a:pPr>
                      <a:r>
                        <a:rPr lang="en-US" sz="1200">
                          <a:effectLst/>
                        </a:rPr>
                        <a:t>Total</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5,123</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5,145</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5,118</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4,761</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3,687</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3,718</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5,750</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a:effectLst/>
                        </a:rPr>
                        <a:t>8,352</a:t>
                      </a:r>
                      <a:endParaRPr lang="en-US" sz="1200">
                        <a:effectLst/>
                        <a:latin typeface="Times New Roman"/>
                        <a:ea typeface="Times New Roman"/>
                      </a:endParaRPr>
                    </a:p>
                  </a:txBody>
                  <a:tcPr marL="68580" marR="68580" marT="0" marB="0" anchor="ctr"/>
                </a:tc>
                <a:tc>
                  <a:txBody>
                    <a:bodyPr/>
                    <a:lstStyle/>
                    <a:p>
                      <a:pPr marL="0" marR="0">
                        <a:spcBef>
                          <a:spcPts val="0"/>
                        </a:spcBef>
                        <a:spcAft>
                          <a:spcPts val="0"/>
                        </a:spcAft>
                      </a:pPr>
                      <a:r>
                        <a:rPr lang="en-US" sz="1200" dirty="0">
                          <a:effectLst/>
                        </a:rPr>
                        <a:t>7,752</a:t>
                      </a:r>
                      <a:endParaRPr lang="en-US" sz="1200" dirty="0">
                        <a:effectLst/>
                        <a:latin typeface="Times New Roman"/>
                        <a:ea typeface="Times New Roman"/>
                      </a:endParaRPr>
                    </a:p>
                  </a:txBody>
                  <a:tcPr marL="68580" marR="68580" marT="0" marB="0" anchor="ctr"/>
                </a:tc>
              </a:tr>
            </a:tbl>
          </a:graphicData>
        </a:graphic>
      </p:graphicFrame>
      <p:sp>
        <p:nvSpPr>
          <p:cNvPr id="26793" name="Rectangle 2"/>
          <p:cNvSpPr>
            <a:spLocks noChangeArrowheads="1"/>
          </p:cNvSpPr>
          <p:nvPr/>
        </p:nvSpPr>
        <p:spPr bwMode="auto">
          <a:xfrm>
            <a:off x="1828800" y="1616075"/>
            <a:ext cx="6332538" cy="307975"/>
          </a:xfrm>
          <a:prstGeom prst="rect">
            <a:avLst/>
          </a:prstGeom>
          <a:noFill/>
          <a:ln w="9525">
            <a:noFill/>
            <a:miter lim="800000"/>
            <a:headEnd/>
            <a:tailEnd/>
          </a:ln>
        </p:spPr>
        <p:txBody>
          <a:bodyPr anchor="ctr">
            <a:spAutoFit/>
          </a:bodyPr>
          <a:lstStyle/>
          <a:p>
            <a:r>
              <a:rPr lang="en-US" sz="1400" b="1">
                <a:solidFill>
                  <a:schemeClr val="tx1"/>
                </a:solidFill>
                <a:latin typeface="Arial" charset="0"/>
                <a:cs typeface="Times New Roman" pitchFamily="18" charset="0"/>
              </a:rPr>
              <a:t>Export Program Activity, FY 2002-2010, in Million U.S. Dollars</a:t>
            </a:r>
            <a:endParaRPr lang="en-US" sz="800">
              <a:solidFill>
                <a:schemeClr val="tx1"/>
              </a:solidFill>
              <a:latin typeface="Arial" charset="0"/>
            </a:endParaRPr>
          </a:p>
        </p:txBody>
      </p:sp>
      <p:sp>
        <p:nvSpPr>
          <p:cNvPr id="26794" name="Slide Number Placeholder 3"/>
          <p:cNvSpPr>
            <a:spLocks noGrp="1"/>
          </p:cNvSpPr>
          <p:nvPr>
            <p:ph type="sldNum" sz="quarter" idx="11"/>
          </p:nvPr>
        </p:nvSpPr>
        <p:spPr>
          <a:noFill/>
          <a:ln>
            <a:miter lim="800000"/>
            <a:headEnd/>
            <a:tailEnd/>
          </a:ln>
        </p:spPr>
        <p:txBody>
          <a:bodyPr/>
          <a:lstStyle/>
          <a:p>
            <a:fld id="{295D6903-A5D6-43E2-A5D6-6C83B41CA716}" type="slidenum">
              <a:rPr lang="en-US" smtClean="0"/>
              <a:pPr/>
              <a:t>11</a:t>
            </a:fld>
            <a:endParaRPr lang="en-US" smtClean="0"/>
          </a:p>
        </p:txBody>
      </p:sp>
      <p:sp>
        <p:nvSpPr>
          <p:cNvPr id="26795" name="Footer Placeholder 4"/>
          <p:cNvSpPr>
            <a:spLocks noGrp="1"/>
          </p:cNvSpPr>
          <p:nvPr>
            <p:ph type="ftr" sz="quarter" idx="12"/>
          </p:nvPr>
        </p:nvSpPr>
        <p:spPr>
          <a:noFill/>
          <a:ln>
            <a:miter lim="800000"/>
            <a:headEnd/>
            <a:tailEnd/>
          </a:ln>
        </p:spPr>
        <p:txBody>
          <a:bodyPr/>
          <a:lstStyle/>
          <a:p>
            <a:r>
              <a:rPr lang="en-US" smtClean="0"/>
              <a:t>U.S. Ag Export Development Programs Shida Rastegari Henneberry</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Direct Export Subsidy Programs </a:t>
            </a:r>
          </a:p>
        </p:txBody>
      </p:sp>
      <p:sp>
        <p:nvSpPr>
          <p:cNvPr id="3" name="Content Placeholder 2"/>
          <p:cNvSpPr>
            <a:spLocks noGrp="1"/>
          </p:cNvSpPr>
          <p:nvPr>
            <p:ph idx="1"/>
          </p:nvPr>
        </p:nvSpPr>
        <p:spPr>
          <a:xfrm>
            <a:off x="457200" y="2209800"/>
            <a:ext cx="8229600" cy="3657600"/>
          </a:xfrm>
        </p:spPr>
        <p:txBody>
          <a:bodyPr/>
          <a:lstStyle/>
          <a:p>
            <a:pPr eaLnBrk="1" hangingPunct="1">
              <a:defRPr/>
            </a:pPr>
            <a:r>
              <a:rPr lang="en-US" sz="3600" dirty="0" smtClean="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The only remaining direct export subsidy program in the 2008 farm bill is the Dairy Export Incentive Program (DEIP).</a:t>
            </a:r>
          </a:p>
          <a:p>
            <a:pPr eaLnBrk="1" hangingPunct="1">
              <a:defRPr/>
            </a:pPr>
            <a:r>
              <a:rPr lang="en-US" sz="3600" dirty="0" smtClean="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The DEIP program has strong support in Congress and from dairy producers. </a:t>
            </a:r>
          </a:p>
        </p:txBody>
      </p:sp>
      <p:sp>
        <p:nvSpPr>
          <p:cNvPr id="27651" name="Slide Number Placeholder 4"/>
          <p:cNvSpPr>
            <a:spLocks noGrp="1"/>
          </p:cNvSpPr>
          <p:nvPr>
            <p:ph type="sldNum" sz="quarter" idx="11"/>
          </p:nvPr>
        </p:nvSpPr>
        <p:spPr>
          <a:noFill/>
          <a:ln>
            <a:miter lim="800000"/>
            <a:headEnd/>
            <a:tailEnd/>
          </a:ln>
        </p:spPr>
        <p:txBody>
          <a:bodyPr/>
          <a:lstStyle/>
          <a:p>
            <a:fld id="{1F108BF0-05C9-44FE-AC20-E368AE57068E}" type="slidenum">
              <a:rPr lang="en-US" smtClean="0"/>
              <a:pPr/>
              <a:t>12</a:t>
            </a:fld>
            <a:endParaRPr lang="en-US" smtClean="0"/>
          </a:p>
        </p:txBody>
      </p:sp>
      <p:sp>
        <p:nvSpPr>
          <p:cNvPr id="27652" name="Footer Placeholder 5"/>
          <p:cNvSpPr>
            <a:spLocks noGrp="1"/>
          </p:cNvSpPr>
          <p:nvPr>
            <p:ph type="ftr" sz="quarter" idx="12"/>
          </p:nvPr>
        </p:nvSpPr>
        <p:spPr>
          <a:noFill/>
          <a:ln>
            <a:miter lim="800000"/>
            <a:headEnd/>
            <a:tailEnd/>
          </a:ln>
        </p:spPr>
        <p:txBody>
          <a:bodyPr/>
          <a:lstStyle/>
          <a:p>
            <a:r>
              <a:rPr lang="en-US" smtClean="0"/>
              <a:t>U.S. Ag Export Development Programs Shida Rastegari Henneberry</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pPr eaLnBrk="1" hangingPunct="1">
              <a:defRPr/>
            </a:pPr>
            <a:r>
              <a:rPr lang="en-US" dirty="0">
                <a:solidFill>
                  <a:schemeClr val="tx1"/>
                </a:solidFill>
                <a:latin typeface="Times New Roman" pitchFamily="18" charset="0"/>
                <a:cs typeface="Times New Roman" pitchFamily="18" charset="0"/>
              </a:rPr>
              <a:t>U.S</a:t>
            </a:r>
            <a:r>
              <a:rPr lang="en-US" dirty="0" smtClean="0">
                <a:solidFill>
                  <a:schemeClr val="tx1"/>
                </a:solidFill>
                <a:latin typeface="Times New Roman" pitchFamily="18" charset="0"/>
                <a:cs typeface="Times New Roman" pitchFamily="18" charset="0"/>
              </a:rPr>
              <a:t>. Non-Price </a:t>
            </a:r>
            <a:r>
              <a:rPr lang="en-US" dirty="0">
                <a:solidFill>
                  <a:schemeClr val="tx1"/>
                </a:solidFill>
                <a:latin typeface="Times New Roman" pitchFamily="18" charset="0"/>
                <a:cs typeface="Times New Roman" pitchFamily="18" charset="0"/>
              </a:rPr>
              <a:t>Export </a:t>
            </a:r>
            <a:r>
              <a:rPr lang="en-US" dirty="0" smtClean="0">
                <a:solidFill>
                  <a:schemeClr val="tx1"/>
                </a:solidFill>
                <a:latin typeface="Times New Roman" pitchFamily="18" charset="0"/>
                <a:cs typeface="Times New Roman" pitchFamily="18" charset="0"/>
              </a:rPr>
              <a:t>Promotion Programs</a:t>
            </a:r>
          </a:p>
        </p:txBody>
      </p:sp>
      <p:sp>
        <p:nvSpPr>
          <p:cNvPr id="3" name="Content Placeholder 2"/>
          <p:cNvSpPr>
            <a:spLocks noGrp="1"/>
          </p:cNvSpPr>
          <p:nvPr>
            <p:ph idx="1"/>
          </p:nvPr>
        </p:nvSpPr>
        <p:spPr>
          <a:xfrm>
            <a:off x="457200" y="2286000"/>
            <a:ext cx="8229600" cy="3886200"/>
          </a:xfrm>
        </p:spPr>
        <p:txBody>
          <a:bodyPr/>
          <a:lstStyle/>
          <a:p>
            <a:pPr eaLnBrk="1" hangingPunct="1">
              <a:defRPr/>
            </a:pPr>
            <a:r>
              <a:rPr lang="en-US" dirty="0" smtClean="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Intend to shift the demand for U.S. food and fiber products to the right </a:t>
            </a:r>
          </a:p>
          <a:p>
            <a:pPr eaLnBrk="1" hangingPunct="1">
              <a:defRPr/>
            </a:pPr>
            <a:r>
              <a:rPr lang="en-US" dirty="0" smtClean="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Intend to increase the size of the market, as well as the U.S. market share.</a:t>
            </a:r>
          </a:p>
          <a:p>
            <a:pPr eaLnBrk="1" hangingPunct="1">
              <a:defRPr/>
            </a:pPr>
            <a:r>
              <a:rPr lang="en-US" dirty="0" smtClean="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For the most efficient use of resources, FMDP should precede MAP activities in the targeted markets. </a:t>
            </a:r>
          </a:p>
        </p:txBody>
      </p:sp>
      <p:sp>
        <p:nvSpPr>
          <p:cNvPr id="28675" name="Slide Number Placeholder 4"/>
          <p:cNvSpPr>
            <a:spLocks noGrp="1"/>
          </p:cNvSpPr>
          <p:nvPr>
            <p:ph type="sldNum" sz="quarter" idx="11"/>
          </p:nvPr>
        </p:nvSpPr>
        <p:spPr>
          <a:noFill/>
          <a:ln>
            <a:miter lim="800000"/>
            <a:headEnd/>
            <a:tailEnd/>
          </a:ln>
        </p:spPr>
        <p:txBody>
          <a:bodyPr/>
          <a:lstStyle/>
          <a:p>
            <a:fld id="{8C308E6D-DB60-48D9-BA79-2FABB6222242}" type="slidenum">
              <a:rPr lang="en-US" smtClean="0"/>
              <a:pPr/>
              <a:t>13</a:t>
            </a:fld>
            <a:endParaRPr lang="en-US" smtClean="0"/>
          </a:p>
        </p:txBody>
      </p:sp>
      <p:sp>
        <p:nvSpPr>
          <p:cNvPr id="28676" name="Footer Placeholder 5"/>
          <p:cNvSpPr>
            <a:spLocks noGrp="1"/>
          </p:cNvSpPr>
          <p:nvPr>
            <p:ph type="ftr" sz="quarter" idx="12"/>
          </p:nvPr>
        </p:nvSpPr>
        <p:spPr>
          <a:noFill/>
          <a:ln>
            <a:miter lim="800000"/>
            <a:headEnd/>
            <a:tailEnd/>
          </a:ln>
        </p:spPr>
        <p:txBody>
          <a:bodyPr/>
          <a:lstStyle/>
          <a:p>
            <a:r>
              <a:rPr lang="en-US" smtClean="0"/>
              <a:t>U.S. Ag Export Development Programs Shida Rastegari Henneberry</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U.S. Non-Price Export Promotion Programs: FMDP</a:t>
            </a:r>
            <a:endParaRPr lang="en-US" dirty="0"/>
          </a:p>
        </p:txBody>
      </p:sp>
      <p:sp>
        <p:nvSpPr>
          <p:cNvPr id="3" name="Content Placeholder 2"/>
          <p:cNvSpPr>
            <a:spLocks noGrp="1"/>
          </p:cNvSpPr>
          <p:nvPr>
            <p:ph idx="1"/>
          </p:nvPr>
        </p:nvSpPr>
        <p:spPr>
          <a:xfrm>
            <a:off x="457200" y="1752600"/>
            <a:ext cx="8229600" cy="4144963"/>
          </a:xfrm>
        </p:spPr>
        <p:txBody>
          <a:bodyPr/>
          <a:lstStyle/>
          <a:p>
            <a:pPr>
              <a:defRPr/>
            </a:pPr>
            <a:r>
              <a:rPr lang="en-US" sz="3000" b="1" dirty="0" smtClean="0">
                <a:solidFill>
                  <a:srgbClr val="FFFF66"/>
                </a:solidFill>
              </a:rPr>
              <a:t>Foreign Market Development Program (FMDP):</a:t>
            </a:r>
          </a:p>
          <a:p>
            <a:pPr lvl="1">
              <a:defRPr/>
            </a:pPr>
            <a:r>
              <a:rPr lang="en-US" sz="2600" b="1" dirty="0" smtClean="0">
                <a:solidFill>
                  <a:srgbClr val="FFFF66"/>
                </a:solidFill>
              </a:rPr>
              <a:t>Began in 1956.</a:t>
            </a:r>
          </a:p>
          <a:p>
            <a:pPr lvl="1">
              <a:defRPr/>
            </a:pPr>
            <a:r>
              <a:rPr lang="en-US" sz="2600" b="1" dirty="0" smtClean="0">
                <a:solidFill>
                  <a:srgbClr val="FFFF66"/>
                </a:solidFill>
              </a:rPr>
              <a:t>Intended to create, expand, and maintain long-term export markets for U.S. Agricultural Products.</a:t>
            </a:r>
          </a:p>
          <a:p>
            <a:pPr lvl="1">
              <a:defRPr/>
            </a:pPr>
            <a:r>
              <a:rPr lang="en-US" sz="2600" b="1" dirty="0" smtClean="0">
                <a:solidFill>
                  <a:srgbClr val="FFFF66"/>
                </a:solidFill>
              </a:rPr>
              <a:t>FAS partners with eligible non-profit organizations (cooperators).</a:t>
            </a:r>
          </a:p>
          <a:p>
            <a:pPr lvl="1">
              <a:defRPr/>
            </a:pPr>
            <a:r>
              <a:rPr lang="en-US" sz="2600" b="1" dirty="0" smtClean="0">
                <a:solidFill>
                  <a:srgbClr val="FFFF66"/>
                </a:solidFill>
              </a:rPr>
              <a:t>FMDP addresses long-term foreign import constraints &amp; identifies new uses for ag products/commodities.</a:t>
            </a:r>
          </a:p>
          <a:p>
            <a:pPr marL="0" indent="0">
              <a:buFont typeface="Wingdings" pitchFamily="2" charset="2"/>
              <a:buNone/>
              <a:defRPr/>
            </a:pPr>
            <a:endParaRPr lang="en-US" dirty="0"/>
          </a:p>
        </p:txBody>
      </p:sp>
      <p:sp>
        <p:nvSpPr>
          <p:cNvPr id="29699" name="Slide Number Placeholder 6"/>
          <p:cNvSpPr>
            <a:spLocks noGrp="1"/>
          </p:cNvSpPr>
          <p:nvPr>
            <p:ph type="sldNum" sz="quarter" idx="11"/>
          </p:nvPr>
        </p:nvSpPr>
        <p:spPr>
          <a:noFill/>
          <a:ln>
            <a:miter lim="800000"/>
            <a:headEnd/>
            <a:tailEnd/>
          </a:ln>
        </p:spPr>
        <p:txBody>
          <a:bodyPr/>
          <a:lstStyle/>
          <a:p>
            <a:fld id="{FF330A74-70A0-4E15-A9CA-29FA1E8B1F87}" type="slidenum">
              <a:rPr lang="en-US" smtClean="0"/>
              <a:pPr/>
              <a:t>14</a:t>
            </a:fld>
            <a:endParaRPr lang="en-US" smtClean="0"/>
          </a:p>
        </p:txBody>
      </p:sp>
      <p:sp>
        <p:nvSpPr>
          <p:cNvPr id="29700" name="Footer Placeholder 7"/>
          <p:cNvSpPr>
            <a:spLocks noGrp="1"/>
          </p:cNvSpPr>
          <p:nvPr>
            <p:ph type="ftr" sz="quarter" idx="12"/>
          </p:nvPr>
        </p:nvSpPr>
        <p:spPr>
          <a:noFill/>
          <a:ln>
            <a:miter lim="800000"/>
            <a:headEnd/>
            <a:tailEnd/>
          </a:ln>
        </p:spPr>
        <p:txBody>
          <a:bodyPr/>
          <a:lstStyle/>
          <a:p>
            <a:r>
              <a:rPr lang="en-US" smtClean="0"/>
              <a:t>U.S. Ag Export Development Programs Shida Rastegari Henneberry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05000"/>
            <a:ext cx="8229600" cy="3459163"/>
          </a:xfrm>
        </p:spPr>
        <p:txBody>
          <a:bodyPr/>
          <a:lstStyle/>
          <a:p>
            <a:pPr>
              <a:defRPr/>
            </a:pPr>
            <a:r>
              <a:rPr lang="en-US" b="1" dirty="0" smtClean="0">
                <a:solidFill>
                  <a:srgbClr val="FFFF66"/>
                </a:solidFill>
              </a:rPr>
              <a:t>Market Access Program (MAP):</a:t>
            </a:r>
          </a:p>
          <a:p>
            <a:pPr lvl="1">
              <a:defRPr/>
            </a:pPr>
            <a:r>
              <a:rPr lang="en-US" b="1" dirty="0" smtClean="0">
                <a:solidFill>
                  <a:srgbClr val="FFFF66"/>
                </a:solidFill>
              </a:rPr>
              <a:t>Is administered by FAS.</a:t>
            </a:r>
          </a:p>
          <a:p>
            <a:pPr lvl="1">
              <a:defRPr/>
            </a:pPr>
            <a:r>
              <a:rPr lang="en-US" b="1" dirty="0" smtClean="0">
                <a:solidFill>
                  <a:srgbClr val="FFFF66"/>
                </a:solidFill>
              </a:rPr>
              <a:t>Its goal is to promote U.S. exports of value added, consumer-ready food products. </a:t>
            </a:r>
          </a:p>
          <a:p>
            <a:pPr lvl="1">
              <a:defRPr/>
            </a:pPr>
            <a:r>
              <a:rPr lang="en-US" b="1" dirty="0" smtClean="0">
                <a:solidFill>
                  <a:srgbClr val="FFFF66"/>
                </a:solidFill>
              </a:rPr>
              <a:t>Has a significant consumer promotion component. </a:t>
            </a:r>
          </a:p>
          <a:p>
            <a:pPr lvl="1">
              <a:defRPr/>
            </a:pPr>
            <a:r>
              <a:rPr lang="en-US" b="1" dirty="0" smtClean="0">
                <a:solidFill>
                  <a:srgbClr val="FFFF66"/>
                </a:solidFill>
              </a:rPr>
              <a:t>A wide variety of U.S. food &amp; fiber products qualify for MAP funds.  </a:t>
            </a:r>
            <a:endParaRPr lang="en-US" b="1" dirty="0">
              <a:solidFill>
                <a:srgbClr val="FFFF66"/>
              </a:solidFill>
            </a:endParaRPr>
          </a:p>
        </p:txBody>
      </p:sp>
      <p:sp>
        <p:nvSpPr>
          <p:cNvPr id="5" name="Title 1"/>
          <p:cNvSpPr>
            <a:spLocks noGrp="1"/>
          </p:cNvSpPr>
          <p:nvPr>
            <p:ph type="title"/>
          </p:nvPr>
        </p:nvSpPr>
        <p:spPr/>
        <p:txBody>
          <a:bodyPr/>
          <a:lstStyle/>
          <a:p>
            <a:pPr>
              <a:defRPr/>
            </a:pPr>
            <a:r>
              <a:rPr lang="en-US" dirty="0" smtClean="0"/>
              <a:t>U.S. Non-Price Export Promotion Programs: MAP</a:t>
            </a:r>
            <a:endParaRPr lang="en-US" dirty="0"/>
          </a:p>
        </p:txBody>
      </p:sp>
      <p:sp>
        <p:nvSpPr>
          <p:cNvPr id="30723" name="Slide Number Placeholder 6"/>
          <p:cNvSpPr>
            <a:spLocks noGrp="1"/>
          </p:cNvSpPr>
          <p:nvPr>
            <p:ph type="sldNum" sz="quarter" idx="11"/>
          </p:nvPr>
        </p:nvSpPr>
        <p:spPr>
          <a:noFill/>
          <a:ln>
            <a:miter lim="800000"/>
            <a:headEnd/>
            <a:tailEnd/>
          </a:ln>
        </p:spPr>
        <p:txBody>
          <a:bodyPr/>
          <a:lstStyle/>
          <a:p>
            <a:fld id="{CCFA43BE-E5AF-40CC-A755-4B556DF5DF0B}" type="slidenum">
              <a:rPr lang="en-US" smtClean="0"/>
              <a:pPr/>
              <a:t>15</a:t>
            </a:fld>
            <a:endParaRPr lang="en-US" smtClean="0"/>
          </a:p>
        </p:txBody>
      </p:sp>
      <p:sp>
        <p:nvSpPr>
          <p:cNvPr id="30724" name="Footer Placeholder 7"/>
          <p:cNvSpPr>
            <a:spLocks noGrp="1"/>
          </p:cNvSpPr>
          <p:nvPr>
            <p:ph type="ftr" sz="quarter" idx="12"/>
          </p:nvPr>
        </p:nvSpPr>
        <p:spPr>
          <a:noFill/>
          <a:ln>
            <a:miter lim="800000"/>
            <a:headEnd/>
            <a:tailEnd/>
          </a:ln>
        </p:spPr>
        <p:txBody>
          <a:bodyPr/>
          <a:lstStyle/>
          <a:p>
            <a:r>
              <a:rPr lang="en-US" smtClean="0"/>
              <a:t>U.S. Ag Export Development Programs Shida Rastegari Henneberry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79438"/>
            <a:ext cx="8229600" cy="1630362"/>
          </a:xfrm>
        </p:spPr>
        <p:txBody>
          <a:bodyPr/>
          <a:lstStyle/>
          <a:p>
            <a:pPr eaLnBrk="1" hangingPunct="1">
              <a:defRPr/>
            </a:pPr>
            <a:r>
              <a:rPr lang="en-US" sz="4000" dirty="0">
                <a:solidFill>
                  <a:srgbClr val="FFFFFF"/>
                </a:solidFill>
                <a:latin typeface="Times New Roman" pitchFamily="18" charset="0"/>
                <a:cs typeface="Times New Roman" pitchFamily="18" charset="0"/>
              </a:rPr>
              <a:t>U.S</a:t>
            </a:r>
            <a:r>
              <a:rPr lang="en-US" sz="4000" dirty="0" smtClean="0">
                <a:solidFill>
                  <a:srgbClr val="FFFFFF"/>
                </a:solidFill>
                <a:latin typeface="Times New Roman" pitchFamily="18" charset="0"/>
                <a:cs typeface="Times New Roman" pitchFamily="18" charset="0"/>
              </a:rPr>
              <a:t>. Non-Price </a:t>
            </a:r>
            <a:r>
              <a:rPr lang="en-US" sz="4000" dirty="0">
                <a:solidFill>
                  <a:srgbClr val="FFFFFF"/>
                </a:solidFill>
                <a:latin typeface="Times New Roman" pitchFamily="18" charset="0"/>
                <a:cs typeface="Times New Roman" pitchFamily="18" charset="0"/>
              </a:rPr>
              <a:t>Export </a:t>
            </a:r>
            <a:r>
              <a:rPr lang="en-US" sz="4000" dirty="0" smtClean="0">
                <a:solidFill>
                  <a:srgbClr val="FFFFFF"/>
                </a:solidFill>
                <a:latin typeface="Times New Roman" pitchFamily="18" charset="0"/>
                <a:cs typeface="Times New Roman" pitchFamily="18" charset="0"/>
              </a:rPr>
              <a:t>Promotion Programs: Criticisms</a:t>
            </a:r>
            <a:endParaRPr lang="en-US" sz="4000" dirty="0" smtClean="0"/>
          </a:p>
        </p:txBody>
      </p:sp>
      <p:sp>
        <p:nvSpPr>
          <p:cNvPr id="3" name="Content Placeholder 2"/>
          <p:cNvSpPr>
            <a:spLocks noGrp="1"/>
          </p:cNvSpPr>
          <p:nvPr>
            <p:ph idx="1"/>
          </p:nvPr>
        </p:nvSpPr>
        <p:spPr>
          <a:xfrm>
            <a:off x="457200" y="3048000"/>
            <a:ext cx="8229600" cy="3078163"/>
          </a:xfrm>
        </p:spPr>
        <p:txBody>
          <a:bodyPr/>
          <a:lstStyle/>
          <a:p>
            <a:pPr eaLnBrk="1" hangingPunct="1">
              <a:defRPr/>
            </a:pPr>
            <a:r>
              <a:rPr lang="en-US" sz="3600" dirty="0" smtClean="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Promoting corporate welfare. </a:t>
            </a:r>
          </a:p>
          <a:p>
            <a:pPr eaLnBrk="1" hangingPunct="1">
              <a:defRPr/>
            </a:pPr>
            <a:r>
              <a:rPr lang="en-US" sz="3600" dirty="0" smtClean="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Offsetting expenditures on other programs. </a:t>
            </a:r>
          </a:p>
          <a:p>
            <a:pPr eaLnBrk="1" hangingPunct="1">
              <a:defRPr/>
            </a:pPr>
            <a:r>
              <a:rPr lang="en-US" sz="3600" dirty="0" smtClean="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They open up markets for competing exporters.  </a:t>
            </a:r>
          </a:p>
          <a:p>
            <a:pPr marL="0" indent="0" eaLnBrk="1" hangingPunct="1">
              <a:buFont typeface="Wingdings" pitchFamily="2" charset="2"/>
              <a:buNone/>
              <a:defRPr/>
            </a:pPr>
            <a:endParaRPr lang="en-US" sz="3600" dirty="0" smtClean="0">
              <a:solidFill>
                <a:srgbClr val="FFFF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1747" name="Slide Number Placeholder 4"/>
          <p:cNvSpPr>
            <a:spLocks noGrp="1"/>
          </p:cNvSpPr>
          <p:nvPr>
            <p:ph type="sldNum" sz="quarter" idx="11"/>
          </p:nvPr>
        </p:nvSpPr>
        <p:spPr>
          <a:noFill/>
          <a:ln>
            <a:miter lim="800000"/>
            <a:headEnd/>
            <a:tailEnd/>
          </a:ln>
        </p:spPr>
        <p:txBody>
          <a:bodyPr/>
          <a:lstStyle/>
          <a:p>
            <a:fld id="{6C994A04-4D9C-4328-8238-4E0E7DA5BF80}" type="slidenum">
              <a:rPr lang="en-US" smtClean="0"/>
              <a:pPr/>
              <a:t>16</a:t>
            </a:fld>
            <a:endParaRPr lang="en-US" smtClean="0"/>
          </a:p>
        </p:txBody>
      </p:sp>
      <p:sp>
        <p:nvSpPr>
          <p:cNvPr id="31748" name="Footer Placeholder 5"/>
          <p:cNvSpPr>
            <a:spLocks noGrp="1"/>
          </p:cNvSpPr>
          <p:nvPr>
            <p:ph type="ftr" sz="quarter" idx="12"/>
          </p:nvPr>
        </p:nvSpPr>
        <p:spPr>
          <a:noFill/>
          <a:ln>
            <a:miter lim="800000"/>
            <a:headEnd/>
            <a:tailEnd/>
          </a:ln>
        </p:spPr>
        <p:txBody>
          <a:bodyPr/>
          <a:lstStyle/>
          <a:p>
            <a:r>
              <a:rPr lang="en-US" smtClean="0"/>
              <a:t>U.S. Ag Export Development Programs Shida Rastegari Henneberry</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U.S. Export Credit Guarantees</a:t>
            </a:r>
            <a:endParaRPr lang="en-US" dirty="0"/>
          </a:p>
        </p:txBody>
      </p:sp>
      <p:sp>
        <p:nvSpPr>
          <p:cNvPr id="3" name="Content Placeholder 2"/>
          <p:cNvSpPr>
            <a:spLocks noGrp="1"/>
          </p:cNvSpPr>
          <p:nvPr>
            <p:ph idx="1"/>
          </p:nvPr>
        </p:nvSpPr>
        <p:spPr/>
        <p:txBody>
          <a:bodyPr/>
          <a:lstStyle/>
          <a:p>
            <a:pPr>
              <a:defRPr/>
            </a:pPr>
            <a:r>
              <a:rPr lang="en-US" b="1" dirty="0" smtClean="0">
                <a:solidFill>
                  <a:srgbClr val="FFFF66"/>
                </a:solidFill>
              </a:rPr>
              <a:t>First established in the 1978 Ag Trade Act. </a:t>
            </a:r>
          </a:p>
          <a:p>
            <a:pPr>
              <a:defRPr/>
            </a:pPr>
            <a:r>
              <a:rPr lang="en-US" b="1" dirty="0" smtClean="0">
                <a:solidFill>
                  <a:srgbClr val="FFFF66"/>
                </a:solidFill>
              </a:rPr>
              <a:t>Its objective is to encourage U.S. exports to foreign market destinations.</a:t>
            </a:r>
            <a:endParaRPr lang="en-US" b="1" dirty="0">
              <a:solidFill>
                <a:srgbClr val="FFFF66"/>
              </a:solidFill>
            </a:endParaRPr>
          </a:p>
          <a:p>
            <a:pPr>
              <a:defRPr/>
            </a:pPr>
            <a:r>
              <a:rPr lang="en-US" b="1" dirty="0" smtClean="0">
                <a:solidFill>
                  <a:srgbClr val="FFFF66"/>
                </a:solidFill>
              </a:rPr>
              <a:t>Program is intended for commercial financing of U.S. agricultural exports to buyers in countries where credit is necessary to maintain or increase U.S. sales, but where financing may not be available without CCC guarantees.  </a:t>
            </a:r>
            <a:endParaRPr lang="en-US" b="1" dirty="0">
              <a:solidFill>
                <a:srgbClr val="FFFF66"/>
              </a:solidFill>
            </a:endParaRPr>
          </a:p>
        </p:txBody>
      </p:sp>
      <p:sp>
        <p:nvSpPr>
          <p:cNvPr id="32771" name="Slide Number Placeholder 5"/>
          <p:cNvSpPr>
            <a:spLocks noGrp="1"/>
          </p:cNvSpPr>
          <p:nvPr>
            <p:ph type="sldNum" sz="quarter" idx="11"/>
          </p:nvPr>
        </p:nvSpPr>
        <p:spPr>
          <a:noFill/>
          <a:ln>
            <a:miter lim="800000"/>
            <a:headEnd/>
            <a:tailEnd/>
          </a:ln>
        </p:spPr>
        <p:txBody>
          <a:bodyPr/>
          <a:lstStyle/>
          <a:p>
            <a:fld id="{5B49DEF2-C9D6-44C1-A49D-DB3F0C96E470}" type="slidenum">
              <a:rPr lang="en-US" smtClean="0"/>
              <a:pPr/>
              <a:t>17</a:t>
            </a:fld>
            <a:endParaRPr lang="en-US" smtClean="0"/>
          </a:p>
        </p:txBody>
      </p:sp>
      <p:sp>
        <p:nvSpPr>
          <p:cNvPr id="32772" name="Footer Placeholder 6"/>
          <p:cNvSpPr>
            <a:spLocks noGrp="1"/>
          </p:cNvSpPr>
          <p:nvPr>
            <p:ph type="ftr" sz="quarter" idx="12"/>
          </p:nvPr>
        </p:nvSpPr>
        <p:spPr>
          <a:noFill/>
          <a:ln>
            <a:miter lim="800000"/>
            <a:headEnd/>
            <a:tailEnd/>
          </a:ln>
        </p:spPr>
        <p:txBody>
          <a:bodyPr/>
          <a:lstStyle/>
          <a:p>
            <a:r>
              <a:rPr lang="en-US" smtClean="0"/>
              <a:t>U.S. Ag Export Development Programs Shida Rastegari Henneberry</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defRPr/>
            </a:pPr>
            <a:r>
              <a:rPr lang="en-US" b="1" dirty="0" smtClean="0">
                <a:solidFill>
                  <a:srgbClr val="FFFF66"/>
                </a:solidFill>
              </a:rPr>
              <a:t>The Export Credit Guarantee Program (GSM-102)- underwrites credit extended by the private branding sector in the U.S. to approved foreign banks. </a:t>
            </a:r>
          </a:p>
          <a:p>
            <a:pPr>
              <a:defRPr/>
            </a:pPr>
            <a:r>
              <a:rPr lang="en-US" b="1" dirty="0" smtClean="0">
                <a:solidFill>
                  <a:srgbClr val="FFFF66"/>
                </a:solidFill>
              </a:rPr>
              <a:t>Facility Guarantee Program (FGP) – is designed to expand sales to emerging markets where inadequate storage, processing, or handling capacity limit trade potential. </a:t>
            </a:r>
            <a:endParaRPr lang="en-US" b="1" dirty="0">
              <a:solidFill>
                <a:srgbClr val="FFFF66"/>
              </a:solidFill>
            </a:endParaRPr>
          </a:p>
        </p:txBody>
      </p:sp>
      <p:sp>
        <p:nvSpPr>
          <p:cNvPr id="5" name="Title 1"/>
          <p:cNvSpPr>
            <a:spLocks noGrp="1"/>
          </p:cNvSpPr>
          <p:nvPr>
            <p:ph type="title"/>
          </p:nvPr>
        </p:nvSpPr>
        <p:spPr/>
        <p:txBody>
          <a:bodyPr/>
          <a:lstStyle/>
          <a:p>
            <a:pPr>
              <a:defRPr/>
            </a:pPr>
            <a:r>
              <a:rPr lang="en-US" dirty="0" smtClean="0"/>
              <a:t>U.S. Export Credit Guarantees</a:t>
            </a:r>
            <a:endParaRPr lang="en-US" dirty="0"/>
          </a:p>
        </p:txBody>
      </p:sp>
      <p:sp>
        <p:nvSpPr>
          <p:cNvPr id="33795" name="Slide Number Placeholder 6"/>
          <p:cNvSpPr>
            <a:spLocks noGrp="1"/>
          </p:cNvSpPr>
          <p:nvPr>
            <p:ph type="sldNum" sz="quarter" idx="11"/>
          </p:nvPr>
        </p:nvSpPr>
        <p:spPr>
          <a:noFill/>
          <a:ln>
            <a:miter lim="800000"/>
            <a:headEnd/>
            <a:tailEnd/>
          </a:ln>
        </p:spPr>
        <p:txBody>
          <a:bodyPr/>
          <a:lstStyle/>
          <a:p>
            <a:fld id="{31C1B870-B7E3-4590-A0F0-E3D5F92D76F6}" type="slidenum">
              <a:rPr lang="en-US" smtClean="0"/>
              <a:pPr/>
              <a:t>18</a:t>
            </a:fld>
            <a:endParaRPr lang="en-US" smtClean="0"/>
          </a:p>
        </p:txBody>
      </p:sp>
      <p:sp>
        <p:nvSpPr>
          <p:cNvPr id="33796" name="Footer Placeholder 7"/>
          <p:cNvSpPr>
            <a:spLocks noGrp="1"/>
          </p:cNvSpPr>
          <p:nvPr>
            <p:ph type="ftr" sz="quarter" idx="12"/>
          </p:nvPr>
        </p:nvSpPr>
        <p:spPr>
          <a:noFill/>
          <a:ln>
            <a:miter lim="800000"/>
            <a:headEnd/>
            <a:tailEnd/>
          </a:ln>
        </p:spPr>
        <p:txBody>
          <a:bodyPr/>
          <a:lstStyle/>
          <a:p>
            <a:r>
              <a:rPr lang="en-US" smtClean="0"/>
              <a:t>U.S. Ag Export Development Programs Shida Rastegari Henneberry</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pPr eaLnBrk="1" hangingPunct="1">
              <a:defRPr/>
            </a:pPr>
            <a:r>
              <a:rPr lang="en-US" sz="4000" dirty="0" smtClean="0">
                <a:solidFill>
                  <a:schemeClr val="tx1"/>
                </a:solidFill>
                <a:latin typeface="Times New Roman" pitchFamily="18" charset="0"/>
                <a:cs typeface="Times New Roman" pitchFamily="18" charset="0"/>
              </a:rPr>
              <a:t>Export Credit Guarantee Programs:</a:t>
            </a:r>
            <a:br>
              <a:rPr lang="en-US" sz="4000" dirty="0" smtClean="0">
                <a:solidFill>
                  <a:schemeClr val="tx1"/>
                </a:solidFill>
                <a:latin typeface="Times New Roman" pitchFamily="18" charset="0"/>
                <a:cs typeface="Times New Roman" pitchFamily="18" charset="0"/>
              </a:rPr>
            </a:br>
            <a:r>
              <a:rPr lang="en-US" sz="4000" dirty="0" smtClean="0">
                <a:solidFill>
                  <a:schemeClr val="tx1"/>
                </a:solidFill>
                <a:latin typeface="Times New Roman" pitchFamily="18" charset="0"/>
                <a:cs typeface="Times New Roman" pitchFamily="18" charset="0"/>
              </a:rPr>
              <a:t>Challenges</a:t>
            </a:r>
          </a:p>
        </p:txBody>
      </p:sp>
      <p:sp>
        <p:nvSpPr>
          <p:cNvPr id="3" name="Content Placeholder 2"/>
          <p:cNvSpPr>
            <a:spLocks noGrp="1"/>
          </p:cNvSpPr>
          <p:nvPr>
            <p:ph idx="1"/>
          </p:nvPr>
        </p:nvSpPr>
        <p:spPr/>
        <p:txBody>
          <a:bodyPr/>
          <a:lstStyle/>
          <a:p>
            <a:pPr eaLnBrk="1" hangingPunct="1">
              <a:defRPr/>
            </a:pPr>
            <a:r>
              <a:rPr lang="en-US" sz="3600" dirty="0" smtClean="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The U.S. export credit guarantee programs came under scrutiny by WTO during a dispute between the U.S. and Brazil regarding cotton subsidies. </a:t>
            </a:r>
          </a:p>
          <a:p>
            <a:pPr eaLnBrk="1" hangingPunct="1">
              <a:defRPr/>
            </a:pPr>
            <a:r>
              <a:rPr lang="en-US" sz="3600" dirty="0" smtClean="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The settlement with Brazil has come at a high cost to all U.S. tax payers. </a:t>
            </a:r>
          </a:p>
          <a:p>
            <a:pPr eaLnBrk="1" hangingPunct="1">
              <a:defRPr/>
            </a:pPr>
            <a:endParaRPr lang="en-US" sz="3600" dirty="0" smtClean="0">
              <a:solidFill>
                <a:srgbClr val="FFFF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4819" name="Slide Number Placeholder 4"/>
          <p:cNvSpPr>
            <a:spLocks noGrp="1"/>
          </p:cNvSpPr>
          <p:nvPr>
            <p:ph type="sldNum" sz="quarter" idx="11"/>
          </p:nvPr>
        </p:nvSpPr>
        <p:spPr>
          <a:noFill/>
          <a:ln>
            <a:miter lim="800000"/>
            <a:headEnd/>
            <a:tailEnd/>
          </a:ln>
        </p:spPr>
        <p:txBody>
          <a:bodyPr/>
          <a:lstStyle/>
          <a:p>
            <a:fld id="{ED82B1BB-A0CE-48C0-9BAC-21529772FAC9}" type="slidenum">
              <a:rPr lang="en-US" smtClean="0"/>
              <a:pPr/>
              <a:t>19</a:t>
            </a:fld>
            <a:endParaRPr lang="en-US" smtClean="0"/>
          </a:p>
        </p:txBody>
      </p:sp>
      <p:sp>
        <p:nvSpPr>
          <p:cNvPr id="34820" name="Footer Placeholder 5"/>
          <p:cNvSpPr>
            <a:spLocks noGrp="1"/>
          </p:cNvSpPr>
          <p:nvPr>
            <p:ph type="ftr" sz="quarter" idx="12"/>
          </p:nvPr>
        </p:nvSpPr>
        <p:spPr>
          <a:noFill/>
          <a:ln>
            <a:miter lim="800000"/>
            <a:headEnd/>
            <a:tailEnd/>
          </a:ln>
        </p:spPr>
        <p:txBody>
          <a:bodyPr/>
          <a:lstStyle/>
          <a:p>
            <a:r>
              <a:rPr lang="en-US" smtClean="0"/>
              <a:t>U.S. Ag Export Development Programs Shida Rastegari Henneberry</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ctrTitle"/>
          </p:nvPr>
        </p:nvSpPr>
        <p:spPr/>
        <p:txBody>
          <a:bodyPr/>
          <a:lstStyle/>
          <a:p>
            <a:pPr eaLnBrk="1" hangingPunct="1"/>
            <a:r>
              <a:rPr lang="en-US" sz="5400" smtClean="0">
                <a:effectLst/>
              </a:rPr>
              <a:t>U.S. Export Market Development Programs</a:t>
            </a:r>
          </a:p>
        </p:txBody>
      </p:sp>
      <p:sp>
        <p:nvSpPr>
          <p:cNvPr id="2051" name="Rectangle 3"/>
          <p:cNvSpPr>
            <a:spLocks noGrp="1" noChangeArrowheads="1"/>
          </p:cNvSpPr>
          <p:nvPr>
            <p:ph type="subTitle" idx="1"/>
          </p:nvPr>
        </p:nvSpPr>
        <p:spPr>
          <a:xfrm>
            <a:off x="381000" y="3124200"/>
            <a:ext cx="8382000" cy="2209800"/>
          </a:xfrm>
        </p:spPr>
        <p:txBody>
          <a:bodyPr/>
          <a:lstStyle/>
          <a:p>
            <a:pPr eaLnBrk="1" hangingPunct="1">
              <a:defRPr/>
            </a:pPr>
            <a:endParaRPr lang="en-US" dirty="0" smtClean="0"/>
          </a:p>
          <a:p>
            <a:pPr eaLnBrk="1" hangingPunct="1">
              <a:defRPr/>
            </a:pPr>
            <a:r>
              <a:rPr lang="en-US" dirty="0" smtClean="0"/>
              <a:t>Shida </a:t>
            </a:r>
            <a:r>
              <a:rPr lang="en-US" dirty="0" err="1" smtClean="0"/>
              <a:t>Rastegari</a:t>
            </a:r>
            <a:r>
              <a:rPr lang="en-US" dirty="0" smtClean="0"/>
              <a:t> </a:t>
            </a:r>
            <a:r>
              <a:rPr lang="en-US" dirty="0" err="1" smtClean="0"/>
              <a:t>Henneberry</a:t>
            </a:r>
            <a:endParaRPr lang="en-US" dirty="0" smtClean="0"/>
          </a:p>
          <a:p>
            <a:pPr eaLnBrk="1" hangingPunct="1">
              <a:spcBef>
                <a:spcPts val="0"/>
              </a:spcBef>
              <a:defRPr/>
            </a:pPr>
            <a:r>
              <a:rPr lang="en-US" sz="2700" dirty="0" smtClean="0"/>
              <a:t>Regents Professor of Agricultural Economics</a:t>
            </a:r>
          </a:p>
          <a:p>
            <a:pPr eaLnBrk="1" hangingPunct="1">
              <a:spcBef>
                <a:spcPts val="0"/>
              </a:spcBef>
              <a:defRPr/>
            </a:pPr>
            <a:r>
              <a:rPr lang="en-US" dirty="0" smtClean="0"/>
              <a:t>Oklahoma State University</a:t>
            </a:r>
          </a:p>
          <a:p>
            <a:pPr eaLnBrk="1" hangingPunct="1">
              <a:defRPr/>
            </a:pPr>
            <a:endParaRPr lang="en-US" sz="2400" dirty="0" smtClean="0"/>
          </a:p>
        </p:txBody>
      </p:sp>
      <p:sp>
        <p:nvSpPr>
          <p:cNvPr id="16387" name="Slide Number Placeholder 2"/>
          <p:cNvSpPr>
            <a:spLocks noGrp="1"/>
          </p:cNvSpPr>
          <p:nvPr>
            <p:ph type="sldNum" sz="quarter" idx="12"/>
          </p:nvPr>
        </p:nvSpPr>
        <p:spPr>
          <a:noFill/>
          <a:ln>
            <a:miter lim="800000"/>
            <a:headEnd/>
            <a:tailEnd/>
          </a:ln>
        </p:spPr>
        <p:txBody>
          <a:bodyPr/>
          <a:lstStyle/>
          <a:p>
            <a:fld id="{89DF3D34-0710-4AF6-997A-A667A32ECA4F}" type="slidenum">
              <a:rPr lang="en-US" smtClean="0"/>
              <a:pPr/>
              <a:t>2</a:t>
            </a:fld>
            <a:endParaRPr lang="en-US" smtClean="0"/>
          </a:p>
        </p:txBody>
      </p:sp>
      <p:sp>
        <p:nvSpPr>
          <p:cNvPr id="16388" name="Footer Placeholder 3"/>
          <p:cNvSpPr>
            <a:spLocks noGrp="1"/>
          </p:cNvSpPr>
          <p:nvPr>
            <p:ph type="ftr" sz="quarter" idx="11"/>
          </p:nvPr>
        </p:nvSpPr>
        <p:spPr>
          <a:noFill/>
          <a:ln>
            <a:miter lim="800000"/>
            <a:headEnd/>
            <a:tailEnd/>
          </a:ln>
        </p:spPr>
        <p:txBody>
          <a:bodyPr/>
          <a:lstStyle/>
          <a:p>
            <a:r>
              <a:rPr lang="en-US" smtClean="0"/>
              <a:t>U.S. Ag Export Development Programs Shida Rastegari Henneberry</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pPr eaLnBrk="1" hangingPunct="1">
              <a:defRPr/>
            </a:pPr>
            <a:r>
              <a:rPr lang="en-US" dirty="0" smtClean="0">
                <a:solidFill>
                  <a:schemeClr val="tx1"/>
                </a:solidFill>
                <a:latin typeface="Times New Roman" pitchFamily="18" charset="0"/>
                <a:cs typeface="Times New Roman" pitchFamily="18" charset="0"/>
              </a:rPr>
              <a:t>International Food Aid Programs</a:t>
            </a:r>
          </a:p>
        </p:txBody>
      </p:sp>
      <p:sp>
        <p:nvSpPr>
          <p:cNvPr id="3" name="Content Placeholder 2"/>
          <p:cNvSpPr>
            <a:spLocks noGrp="1"/>
          </p:cNvSpPr>
          <p:nvPr>
            <p:ph idx="1"/>
          </p:nvPr>
        </p:nvSpPr>
        <p:spPr/>
        <p:txBody>
          <a:bodyPr/>
          <a:lstStyle/>
          <a:p>
            <a:pPr eaLnBrk="1" hangingPunct="1">
              <a:defRPr/>
            </a:pPr>
            <a:r>
              <a:rPr lang="en-US" sz="3600" dirty="0" smtClean="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Food aid has been essential for saving lives around the world, especially during a crisis or natural disaster. </a:t>
            </a:r>
          </a:p>
          <a:p>
            <a:pPr eaLnBrk="1" hangingPunct="1">
              <a:defRPr/>
            </a:pPr>
            <a:r>
              <a:rPr lang="en-US" sz="3600" dirty="0" smtClean="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 Its value in longer-term development has been controversial.</a:t>
            </a:r>
          </a:p>
          <a:p>
            <a:pPr eaLnBrk="1" hangingPunct="1">
              <a:defRPr/>
            </a:pPr>
            <a:endParaRPr lang="en-US" sz="3600" dirty="0" smtClean="0">
              <a:solidFill>
                <a:srgbClr val="FFFF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5843" name="Slide Number Placeholder 4"/>
          <p:cNvSpPr>
            <a:spLocks noGrp="1"/>
          </p:cNvSpPr>
          <p:nvPr>
            <p:ph type="sldNum" sz="quarter" idx="11"/>
          </p:nvPr>
        </p:nvSpPr>
        <p:spPr>
          <a:noFill/>
          <a:ln>
            <a:miter lim="800000"/>
            <a:headEnd/>
            <a:tailEnd/>
          </a:ln>
        </p:spPr>
        <p:txBody>
          <a:bodyPr/>
          <a:lstStyle/>
          <a:p>
            <a:fld id="{6DCD39E3-F86F-43A0-8B09-C4E90F72034D}" type="slidenum">
              <a:rPr lang="en-US" smtClean="0"/>
              <a:pPr/>
              <a:t>20</a:t>
            </a:fld>
            <a:endParaRPr lang="en-US" smtClean="0"/>
          </a:p>
        </p:txBody>
      </p:sp>
      <p:sp>
        <p:nvSpPr>
          <p:cNvPr id="35844" name="Footer Placeholder 5"/>
          <p:cNvSpPr>
            <a:spLocks noGrp="1"/>
          </p:cNvSpPr>
          <p:nvPr>
            <p:ph type="ftr" sz="quarter" idx="12"/>
          </p:nvPr>
        </p:nvSpPr>
        <p:spPr>
          <a:noFill/>
          <a:ln>
            <a:miter lim="800000"/>
            <a:headEnd/>
            <a:tailEnd/>
          </a:ln>
        </p:spPr>
        <p:txBody>
          <a:bodyPr/>
          <a:lstStyle/>
          <a:p>
            <a:r>
              <a:rPr lang="en-US" smtClean="0"/>
              <a:t>U.S. Ag Export Development Programs Shida Rastegari Henneberry</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solidFill>
                  <a:srgbClr val="FFFFFF"/>
                </a:solidFill>
                <a:latin typeface="Times New Roman" pitchFamily="18" charset="0"/>
                <a:cs typeface="Times New Roman" pitchFamily="18" charset="0"/>
              </a:rPr>
              <a:t>International Food Aid Programs: Challenges</a:t>
            </a:r>
            <a:endParaRPr lang="en-US" dirty="0" smtClean="0"/>
          </a:p>
        </p:txBody>
      </p:sp>
      <p:sp>
        <p:nvSpPr>
          <p:cNvPr id="3" name="Content Placeholder 2"/>
          <p:cNvSpPr>
            <a:spLocks noGrp="1"/>
          </p:cNvSpPr>
          <p:nvPr>
            <p:ph idx="1"/>
          </p:nvPr>
        </p:nvSpPr>
        <p:spPr/>
        <p:txBody>
          <a:bodyPr/>
          <a:lstStyle/>
          <a:p>
            <a:pPr eaLnBrk="1" hangingPunct="1">
              <a:defRPr/>
            </a:pPr>
            <a:r>
              <a:rPr lang="en-US" sz="3600" dirty="0" smtClean="0">
                <a:solidFill>
                  <a:srgbClr val="FFFF00"/>
                </a:solidFill>
                <a:latin typeface="Times New Roman" pitchFamily="18" charset="0"/>
                <a:cs typeface="Times New Roman" pitchFamily="18" charset="0"/>
              </a:rPr>
              <a:t>Improving aid effectiveness and developing “demand-driven” strategies are challenges faced by international food aid program managers. </a:t>
            </a:r>
          </a:p>
          <a:p>
            <a:pPr eaLnBrk="1" hangingPunct="1">
              <a:defRPr/>
            </a:pPr>
            <a:r>
              <a:rPr lang="en-US" sz="3600" dirty="0" smtClean="0">
                <a:solidFill>
                  <a:srgbClr val="FFFF00"/>
                </a:solidFill>
                <a:latin typeface="Times New Roman" pitchFamily="18" charset="0"/>
                <a:cs typeface="Times New Roman" pitchFamily="18" charset="0"/>
              </a:rPr>
              <a:t>Other challenges include determining the best form for providing and delivering food aid and assistance.</a:t>
            </a:r>
          </a:p>
          <a:p>
            <a:pPr eaLnBrk="1" hangingPunct="1">
              <a:defRPr/>
            </a:pPr>
            <a:endParaRPr lang="en-US" sz="3600" dirty="0" smtClean="0">
              <a:solidFill>
                <a:srgbClr val="FFFF00"/>
              </a:solidFill>
              <a:latin typeface="Times New Roman" pitchFamily="18" charset="0"/>
              <a:cs typeface="Times New Roman" pitchFamily="18" charset="0"/>
            </a:endParaRPr>
          </a:p>
        </p:txBody>
      </p:sp>
      <p:sp>
        <p:nvSpPr>
          <p:cNvPr id="36867" name="Slide Number Placeholder 4"/>
          <p:cNvSpPr>
            <a:spLocks noGrp="1"/>
          </p:cNvSpPr>
          <p:nvPr>
            <p:ph type="sldNum" sz="quarter" idx="11"/>
          </p:nvPr>
        </p:nvSpPr>
        <p:spPr>
          <a:noFill/>
          <a:ln>
            <a:miter lim="800000"/>
            <a:headEnd/>
            <a:tailEnd/>
          </a:ln>
        </p:spPr>
        <p:txBody>
          <a:bodyPr/>
          <a:lstStyle/>
          <a:p>
            <a:fld id="{062177B9-4A9C-4FD5-B613-2778AAA28FC1}" type="slidenum">
              <a:rPr lang="en-US" smtClean="0"/>
              <a:pPr/>
              <a:t>21</a:t>
            </a:fld>
            <a:endParaRPr lang="en-US" smtClean="0"/>
          </a:p>
        </p:txBody>
      </p:sp>
      <p:sp>
        <p:nvSpPr>
          <p:cNvPr id="36868" name="Footer Placeholder 5"/>
          <p:cNvSpPr>
            <a:spLocks noGrp="1"/>
          </p:cNvSpPr>
          <p:nvPr>
            <p:ph type="ftr" sz="quarter" idx="12"/>
          </p:nvPr>
        </p:nvSpPr>
        <p:spPr>
          <a:noFill/>
          <a:ln>
            <a:miter lim="800000"/>
            <a:headEnd/>
            <a:tailEnd/>
          </a:ln>
        </p:spPr>
        <p:txBody>
          <a:bodyPr/>
          <a:lstStyle/>
          <a:p>
            <a:r>
              <a:rPr lang="en-US" smtClean="0"/>
              <a:t>U.S. Ag Export Development Programs Shida Rastegari Henneberry</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057400"/>
            <a:ext cx="8229600" cy="3733800"/>
          </a:xfrm>
        </p:spPr>
        <p:txBody>
          <a:bodyPr/>
          <a:lstStyle/>
          <a:p>
            <a:pPr>
              <a:defRPr/>
            </a:pPr>
            <a:r>
              <a:rPr lang="en-US" b="1" dirty="0" smtClean="0">
                <a:solidFill>
                  <a:srgbClr val="FFFF66"/>
                </a:solidFill>
              </a:rPr>
              <a:t>Researchers have used a wide range of models and statistical methods – ranging from basic correlations to conjoint analysis of consumer preferences, including: </a:t>
            </a:r>
          </a:p>
          <a:p>
            <a:pPr lvl="1">
              <a:defRPr/>
            </a:pPr>
            <a:r>
              <a:rPr lang="en-US" b="1" dirty="0" smtClean="0">
                <a:solidFill>
                  <a:srgbClr val="FFFF66"/>
                </a:solidFill>
              </a:rPr>
              <a:t>Consumer behavioral approaches, and</a:t>
            </a:r>
          </a:p>
          <a:p>
            <a:pPr lvl="1">
              <a:defRPr/>
            </a:pPr>
            <a:r>
              <a:rPr lang="en-US" b="1" dirty="0" smtClean="0">
                <a:solidFill>
                  <a:srgbClr val="FFFF66"/>
                </a:solidFill>
              </a:rPr>
              <a:t>Quantitative models. </a:t>
            </a:r>
          </a:p>
          <a:p>
            <a:pPr marL="457200" lvl="1" indent="0">
              <a:buFont typeface="Wingdings" pitchFamily="2" charset="2"/>
              <a:buNone/>
              <a:defRPr/>
            </a:pPr>
            <a:endParaRPr lang="en-US" b="1" dirty="0">
              <a:solidFill>
                <a:srgbClr val="FFFF66"/>
              </a:solidFill>
            </a:endParaRPr>
          </a:p>
        </p:txBody>
      </p:sp>
      <p:sp>
        <p:nvSpPr>
          <p:cNvPr id="5" name="Title 1"/>
          <p:cNvSpPr>
            <a:spLocks noGrp="1"/>
          </p:cNvSpPr>
          <p:nvPr>
            <p:ph type="title"/>
          </p:nvPr>
        </p:nvSpPr>
        <p:spPr/>
        <p:txBody>
          <a:bodyPr/>
          <a:lstStyle/>
          <a:p>
            <a:pPr>
              <a:defRPr/>
            </a:pPr>
            <a:r>
              <a:rPr lang="en-US" sz="3600" dirty="0">
                <a:solidFill>
                  <a:schemeClr val="tx1"/>
                </a:solidFill>
                <a:effectLst>
                  <a:outerShdw blurRad="38100" dist="38100" dir="2700000" algn="tl">
                    <a:srgbClr val="000000">
                      <a:alpha val="43137"/>
                    </a:srgbClr>
                  </a:outerShdw>
                </a:effectLst>
              </a:rPr>
              <a:t>Measuring the Effectiveness of Export Market Development </a:t>
            </a:r>
            <a:r>
              <a:rPr lang="en-US" sz="3600" dirty="0" smtClean="0">
                <a:solidFill>
                  <a:schemeClr val="tx1"/>
                </a:solidFill>
                <a:effectLst>
                  <a:outerShdw blurRad="38100" dist="38100" dir="2700000" algn="tl">
                    <a:srgbClr val="000000">
                      <a:alpha val="43137"/>
                    </a:srgbClr>
                  </a:outerShdw>
                </a:effectLst>
              </a:rPr>
              <a:t>Expenditures</a:t>
            </a:r>
            <a:endParaRPr lang="en-US" sz="3600" dirty="0">
              <a:solidFill>
                <a:schemeClr val="tx1"/>
              </a:solidFill>
              <a:effectLst>
                <a:outerShdw blurRad="38100" dist="38100" dir="2700000" algn="tl">
                  <a:srgbClr val="000000">
                    <a:alpha val="43137"/>
                  </a:srgbClr>
                </a:outerShdw>
              </a:effectLst>
            </a:endParaRPr>
          </a:p>
        </p:txBody>
      </p:sp>
      <p:sp>
        <p:nvSpPr>
          <p:cNvPr id="37891" name="Slide Number Placeholder 6"/>
          <p:cNvSpPr>
            <a:spLocks noGrp="1"/>
          </p:cNvSpPr>
          <p:nvPr>
            <p:ph type="sldNum" sz="quarter" idx="11"/>
          </p:nvPr>
        </p:nvSpPr>
        <p:spPr>
          <a:noFill/>
          <a:ln>
            <a:miter lim="800000"/>
            <a:headEnd/>
            <a:tailEnd/>
          </a:ln>
        </p:spPr>
        <p:txBody>
          <a:bodyPr/>
          <a:lstStyle/>
          <a:p>
            <a:fld id="{2C59DF34-1EFD-4A1E-86BD-EFFEB2CF8A59}" type="slidenum">
              <a:rPr lang="en-US" smtClean="0"/>
              <a:pPr/>
              <a:t>22</a:t>
            </a:fld>
            <a:endParaRPr lang="en-US" smtClean="0"/>
          </a:p>
        </p:txBody>
      </p:sp>
      <p:sp>
        <p:nvSpPr>
          <p:cNvPr id="37892" name="Footer Placeholder 7"/>
          <p:cNvSpPr>
            <a:spLocks noGrp="1"/>
          </p:cNvSpPr>
          <p:nvPr>
            <p:ph type="ftr" sz="quarter" idx="12"/>
          </p:nvPr>
        </p:nvSpPr>
        <p:spPr>
          <a:noFill/>
          <a:ln>
            <a:miter lim="800000"/>
            <a:headEnd/>
            <a:tailEnd/>
          </a:ln>
        </p:spPr>
        <p:txBody>
          <a:bodyPr/>
          <a:lstStyle/>
          <a:p>
            <a:r>
              <a:rPr lang="en-US" smtClean="0"/>
              <a:t>U.S. Ag Export Development Programs Shida Rastegari Henneberry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133600"/>
            <a:ext cx="8229600" cy="3505200"/>
          </a:xfrm>
        </p:spPr>
        <p:txBody>
          <a:bodyPr/>
          <a:lstStyle/>
          <a:p>
            <a:pPr>
              <a:defRPr/>
            </a:pPr>
            <a:r>
              <a:rPr lang="en-US" b="1" dirty="0" smtClean="0">
                <a:solidFill>
                  <a:srgbClr val="FFFF66"/>
                </a:solidFill>
              </a:rPr>
              <a:t>Published studies measuring the effectiveness of export promotion expenditures on import demand have been limited. </a:t>
            </a:r>
          </a:p>
          <a:p>
            <a:pPr>
              <a:defRPr/>
            </a:pPr>
            <a:r>
              <a:rPr lang="en-US" b="1" dirty="0" smtClean="0">
                <a:solidFill>
                  <a:srgbClr val="FFFF66"/>
                </a:solidFill>
              </a:rPr>
              <a:t>Several have used a benefit/cost analysis to measure the return per dollar of promotion expenditure. </a:t>
            </a:r>
            <a:endParaRPr lang="en-US" b="1" dirty="0">
              <a:solidFill>
                <a:srgbClr val="FFFF66"/>
              </a:solidFill>
            </a:endParaRPr>
          </a:p>
        </p:txBody>
      </p:sp>
      <p:sp>
        <p:nvSpPr>
          <p:cNvPr id="5" name="Title 1"/>
          <p:cNvSpPr>
            <a:spLocks noGrp="1"/>
          </p:cNvSpPr>
          <p:nvPr>
            <p:ph type="title"/>
          </p:nvPr>
        </p:nvSpPr>
        <p:spPr/>
        <p:txBody>
          <a:bodyPr/>
          <a:lstStyle/>
          <a:p>
            <a:pPr>
              <a:defRPr/>
            </a:pPr>
            <a:r>
              <a:rPr lang="en-US" sz="3600" dirty="0">
                <a:solidFill>
                  <a:schemeClr val="tx1"/>
                </a:solidFill>
                <a:effectLst>
                  <a:outerShdw blurRad="38100" dist="38100" dir="2700000" algn="tl">
                    <a:srgbClr val="000000">
                      <a:alpha val="43137"/>
                    </a:srgbClr>
                  </a:outerShdw>
                </a:effectLst>
              </a:rPr>
              <a:t>Measuring the Effectiveness of Export Market Development </a:t>
            </a:r>
            <a:r>
              <a:rPr lang="en-US" sz="3600" dirty="0" smtClean="0">
                <a:solidFill>
                  <a:schemeClr val="tx1"/>
                </a:solidFill>
                <a:effectLst>
                  <a:outerShdw blurRad="38100" dist="38100" dir="2700000" algn="tl">
                    <a:srgbClr val="000000">
                      <a:alpha val="43137"/>
                    </a:srgbClr>
                  </a:outerShdw>
                </a:effectLst>
              </a:rPr>
              <a:t>Expenditures</a:t>
            </a:r>
            <a:endParaRPr lang="en-US" sz="3600" dirty="0">
              <a:solidFill>
                <a:schemeClr val="tx1"/>
              </a:solidFill>
              <a:effectLst>
                <a:outerShdw blurRad="38100" dist="38100" dir="2700000" algn="tl">
                  <a:srgbClr val="000000">
                    <a:alpha val="43137"/>
                  </a:srgbClr>
                </a:outerShdw>
              </a:effectLst>
            </a:endParaRPr>
          </a:p>
        </p:txBody>
      </p:sp>
      <p:sp>
        <p:nvSpPr>
          <p:cNvPr id="38915" name="Slide Number Placeholder 6"/>
          <p:cNvSpPr>
            <a:spLocks noGrp="1"/>
          </p:cNvSpPr>
          <p:nvPr>
            <p:ph type="sldNum" sz="quarter" idx="11"/>
          </p:nvPr>
        </p:nvSpPr>
        <p:spPr>
          <a:noFill/>
          <a:ln>
            <a:miter lim="800000"/>
            <a:headEnd/>
            <a:tailEnd/>
          </a:ln>
        </p:spPr>
        <p:txBody>
          <a:bodyPr/>
          <a:lstStyle/>
          <a:p>
            <a:fld id="{D5590B7D-C454-435B-89A8-2537257B6DFE}" type="slidenum">
              <a:rPr lang="en-US" smtClean="0"/>
              <a:pPr/>
              <a:t>23</a:t>
            </a:fld>
            <a:endParaRPr lang="en-US" smtClean="0"/>
          </a:p>
        </p:txBody>
      </p:sp>
      <p:sp>
        <p:nvSpPr>
          <p:cNvPr id="38916" name="Footer Placeholder 7"/>
          <p:cNvSpPr>
            <a:spLocks noGrp="1"/>
          </p:cNvSpPr>
          <p:nvPr>
            <p:ph type="ftr" sz="quarter" idx="12"/>
          </p:nvPr>
        </p:nvSpPr>
        <p:spPr>
          <a:noFill/>
          <a:ln>
            <a:miter lim="800000"/>
            <a:headEnd/>
            <a:tailEnd/>
          </a:ln>
        </p:spPr>
        <p:txBody>
          <a:bodyPr/>
          <a:lstStyle/>
          <a:p>
            <a:r>
              <a:rPr lang="en-US" smtClean="0"/>
              <a:t>U.S. Ag Export Development Programs Shida Rastegari Henneberry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77962"/>
          </a:xfrm>
        </p:spPr>
        <p:txBody>
          <a:bodyPr/>
          <a:lstStyle/>
          <a:p>
            <a:pPr>
              <a:defRPr/>
            </a:pPr>
            <a:r>
              <a:rPr lang="en-US" sz="3200" dirty="0">
                <a:solidFill>
                  <a:schemeClr val="tx1"/>
                </a:solidFill>
                <a:effectLst>
                  <a:outerShdw blurRad="38100" dist="38100" dir="2700000" algn="tl">
                    <a:srgbClr val="000000">
                      <a:alpha val="43137"/>
                    </a:srgbClr>
                  </a:outerShdw>
                </a:effectLst>
              </a:rPr>
              <a:t>Measuring the Effectiveness of Export Market Development </a:t>
            </a:r>
            <a:r>
              <a:rPr lang="en-US" sz="3200" dirty="0" smtClean="0">
                <a:solidFill>
                  <a:schemeClr val="tx1"/>
                </a:solidFill>
                <a:effectLst>
                  <a:outerShdw blurRad="38100" dist="38100" dir="2700000" algn="tl">
                    <a:srgbClr val="000000">
                      <a:alpha val="43137"/>
                    </a:srgbClr>
                  </a:outerShdw>
                </a:effectLst>
              </a:rPr>
              <a:t>Expenditures: </a:t>
            </a:r>
            <a:br>
              <a:rPr lang="en-US" sz="3200" dirty="0" smtClean="0">
                <a:solidFill>
                  <a:schemeClr val="tx1"/>
                </a:solidFill>
                <a:effectLst>
                  <a:outerShdw blurRad="38100" dist="38100" dir="2700000" algn="tl">
                    <a:srgbClr val="000000">
                      <a:alpha val="43137"/>
                    </a:srgbClr>
                  </a:outerShdw>
                </a:effectLst>
              </a:rPr>
            </a:br>
            <a:r>
              <a:rPr lang="en-US" sz="3200" dirty="0" smtClean="0">
                <a:solidFill>
                  <a:schemeClr val="tx1"/>
                </a:solidFill>
                <a:effectLst>
                  <a:outerShdw blurRad="38100" dist="38100" dir="2700000" algn="tl">
                    <a:srgbClr val="000000">
                      <a:alpha val="43137"/>
                    </a:srgbClr>
                  </a:outerShdw>
                </a:effectLst>
              </a:rPr>
              <a:t>The Benefit/Cost Approach</a:t>
            </a:r>
            <a:endParaRPr lang="en-US" sz="3200" dirty="0">
              <a:solidFill>
                <a:schemeClr val="tx1"/>
              </a:solidFill>
            </a:endParaRPr>
          </a:p>
        </p:txBody>
      </p:sp>
      <p:sp>
        <p:nvSpPr>
          <p:cNvPr id="39938" name="Content Placeholder 2"/>
          <p:cNvSpPr>
            <a:spLocks noGrp="1"/>
          </p:cNvSpPr>
          <p:nvPr>
            <p:ph idx="1"/>
          </p:nvPr>
        </p:nvSpPr>
        <p:spPr>
          <a:xfrm>
            <a:off x="457200" y="2286000"/>
            <a:ext cx="8229600" cy="3124200"/>
          </a:xfrm>
        </p:spPr>
        <p:txBody>
          <a:bodyPr/>
          <a:lstStyle/>
          <a:p>
            <a:r>
              <a:rPr lang="en-US" smtClean="0">
                <a:solidFill>
                  <a:srgbClr val="FFFF00"/>
                </a:solidFill>
                <a:effectLst/>
                <a:latin typeface="Times New Roman" pitchFamily="18" charset="0"/>
                <a:cs typeface="Times New Roman" pitchFamily="18" charset="0"/>
              </a:rPr>
              <a:t>A review of literature shows that the estimated benefit-cost ratio is positive, but not always.</a:t>
            </a:r>
          </a:p>
          <a:p>
            <a:r>
              <a:rPr lang="en-US" smtClean="0">
                <a:solidFill>
                  <a:srgbClr val="FFFF00"/>
                </a:solidFill>
                <a:effectLst/>
                <a:latin typeface="Times New Roman" pitchFamily="18" charset="0"/>
                <a:cs typeface="Times New Roman" pitchFamily="18" charset="0"/>
              </a:rPr>
              <a:t>Some researchers have used a demand systems approach, while focusing on the appropriate model selection. </a:t>
            </a:r>
          </a:p>
          <a:p>
            <a:endParaRPr lang="en-US" smtClean="0">
              <a:solidFill>
                <a:srgbClr val="FFFF00"/>
              </a:solidFill>
              <a:effectLst/>
              <a:latin typeface="Times New Roman" pitchFamily="18" charset="0"/>
              <a:cs typeface="Times New Roman" pitchFamily="18" charset="0"/>
            </a:endParaRPr>
          </a:p>
        </p:txBody>
      </p:sp>
      <p:sp>
        <p:nvSpPr>
          <p:cNvPr id="39939" name="Slide Number Placeholder 3"/>
          <p:cNvSpPr>
            <a:spLocks noGrp="1"/>
          </p:cNvSpPr>
          <p:nvPr>
            <p:ph type="sldNum" sz="quarter" idx="11"/>
          </p:nvPr>
        </p:nvSpPr>
        <p:spPr>
          <a:noFill/>
          <a:ln>
            <a:miter lim="800000"/>
            <a:headEnd/>
            <a:tailEnd/>
          </a:ln>
        </p:spPr>
        <p:txBody>
          <a:bodyPr/>
          <a:lstStyle/>
          <a:p>
            <a:fld id="{7C95B1C1-8B17-4522-BB28-410D190688D7}" type="slidenum">
              <a:rPr lang="en-US" smtClean="0"/>
              <a:pPr/>
              <a:t>24</a:t>
            </a:fld>
            <a:endParaRPr lang="en-US" smtClean="0"/>
          </a:p>
        </p:txBody>
      </p:sp>
      <p:sp>
        <p:nvSpPr>
          <p:cNvPr id="39940" name="Footer Placeholder 4"/>
          <p:cNvSpPr>
            <a:spLocks noGrp="1"/>
          </p:cNvSpPr>
          <p:nvPr>
            <p:ph type="ftr" sz="quarter" idx="12"/>
          </p:nvPr>
        </p:nvSpPr>
        <p:spPr>
          <a:noFill/>
          <a:ln>
            <a:miter lim="800000"/>
            <a:headEnd/>
            <a:tailEnd/>
          </a:ln>
        </p:spPr>
        <p:txBody>
          <a:bodyPr/>
          <a:lstStyle/>
          <a:p>
            <a:r>
              <a:rPr lang="en-US" smtClean="0"/>
              <a:t>U.S. Ag Export Development Programs Shida Rastegari Henneberry</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554162"/>
          </a:xfrm>
        </p:spPr>
        <p:txBody>
          <a:bodyPr/>
          <a:lstStyle/>
          <a:p>
            <a:pPr>
              <a:defRPr/>
            </a:pPr>
            <a:r>
              <a:rPr lang="en-US" sz="3200" dirty="0">
                <a:solidFill>
                  <a:schemeClr val="tx1"/>
                </a:solidFill>
                <a:effectLst>
                  <a:outerShdw blurRad="38100" dist="38100" dir="2700000" algn="tl">
                    <a:srgbClr val="000000">
                      <a:alpha val="43137"/>
                    </a:srgbClr>
                  </a:outerShdw>
                </a:effectLst>
              </a:rPr>
              <a:t>Measuring the Effectiveness of Export Market Development Expenditures: </a:t>
            </a:r>
            <a:br>
              <a:rPr lang="en-US" sz="3200" dirty="0">
                <a:solidFill>
                  <a:schemeClr val="tx1"/>
                </a:solidFill>
                <a:effectLst>
                  <a:outerShdw blurRad="38100" dist="38100" dir="2700000" algn="tl">
                    <a:srgbClr val="000000">
                      <a:alpha val="43137"/>
                    </a:srgbClr>
                  </a:outerShdw>
                </a:effectLst>
              </a:rPr>
            </a:br>
            <a:r>
              <a:rPr lang="en-US" sz="3200" dirty="0">
                <a:solidFill>
                  <a:schemeClr val="tx1"/>
                </a:solidFill>
                <a:effectLst>
                  <a:outerShdw blurRad="38100" dist="38100" dir="2700000" algn="tl">
                    <a:srgbClr val="000000">
                      <a:alpha val="43137"/>
                    </a:srgbClr>
                  </a:outerShdw>
                </a:effectLst>
              </a:rPr>
              <a:t>Model </a:t>
            </a:r>
            <a:r>
              <a:rPr lang="en-US" sz="3200" dirty="0" smtClean="0">
                <a:solidFill>
                  <a:schemeClr val="tx1"/>
                </a:solidFill>
                <a:effectLst>
                  <a:outerShdw blurRad="38100" dist="38100" dir="2700000" algn="tl">
                    <a:srgbClr val="000000">
                      <a:alpha val="43137"/>
                    </a:srgbClr>
                  </a:outerShdw>
                </a:effectLst>
              </a:rPr>
              <a:t>Selection</a:t>
            </a:r>
            <a:endParaRPr lang="en-US" sz="3200" dirty="0">
              <a:solidFill>
                <a:schemeClr val="tx1"/>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2133600"/>
            <a:ext cx="8229600" cy="3886200"/>
          </a:xfrm>
        </p:spPr>
        <p:txBody>
          <a:bodyPr/>
          <a:lstStyle/>
          <a:p>
            <a:pPr>
              <a:defRPr/>
            </a:pPr>
            <a:r>
              <a:rPr lang="en-US" dirty="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Economic researchers have analyzed relationships between income, prices, and promotion expenditures on sales or consumption</a:t>
            </a:r>
            <a:r>
              <a:rPr lang="en-US" dirty="0" smtClean="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a:t>
            </a:r>
          </a:p>
          <a:p>
            <a:pPr>
              <a:defRPr/>
            </a:pPr>
            <a:r>
              <a:rPr lang="en-US" dirty="0" smtClean="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Several have used a single-equation approach for relating promotion expenses to U.S. exports. </a:t>
            </a:r>
            <a:endParaRPr lang="en-US" dirty="0">
              <a:solidFill>
                <a:srgbClr val="FFFF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40963" name="Slide Number Placeholder 4"/>
          <p:cNvSpPr>
            <a:spLocks noGrp="1"/>
          </p:cNvSpPr>
          <p:nvPr>
            <p:ph type="sldNum" sz="quarter" idx="11"/>
          </p:nvPr>
        </p:nvSpPr>
        <p:spPr>
          <a:noFill/>
          <a:ln>
            <a:miter lim="800000"/>
            <a:headEnd/>
            <a:tailEnd/>
          </a:ln>
        </p:spPr>
        <p:txBody>
          <a:bodyPr/>
          <a:lstStyle/>
          <a:p>
            <a:fld id="{ED46278D-4A0F-4769-9058-A2A6C1CDC748}" type="slidenum">
              <a:rPr lang="en-US" smtClean="0"/>
              <a:pPr/>
              <a:t>25</a:t>
            </a:fld>
            <a:endParaRPr lang="en-US" smtClean="0"/>
          </a:p>
        </p:txBody>
      </p:sp>
      <p:sp>
        <p:nvSpPr>
          <p:cNvPr id="40964" name="Footer Placeholder 5"/>
          <p:cNvSpPr>
            <a:spLocks noGrp="1"/>
          </p:cNvSpPr>
          <p:nvPr>
            <p:ph type="ftr" sz="quarter" idx="12"/>
          </p:nvPr>
        </p:nvSpPr>
        <p:spPr>
          <a:noFill/>
          <a:ln>
            <a:miter lim="800000"/>
            <a:headEnd/>
            <a:tailEnd/>
          </a:ln>
        </p:spPr>
        <p:txBody>
          <a:bodyPr/>
          <a:lstStyle/>
          <a:p>
            <a:r>
              <a:rPr lang="en-US" smtClean="0"/>
              <a:t>U.S. Ag Export Development Programs Shida Rastegari Henneberry</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3200" dirty="0">
                <a:solidFill>
                  <a:schemeClr val="tx1"/>
                </a:solidFill>
                <a:effectLst>
                  <a:outerShdw blurRad="38100" dist="38100" dir="2700000" algn="tl">
                    <a:srgbClr val="000000">
                      <a:alpha val="43137"/>
                    </a:srgbClr>
                  </a:outerShdw>
                </a:effectLst>
              </a:rPr>
              <a:t>Measuring the Effectiveness of Export Market Development Expenditures: </a:t>
            </a:r>
            <a:br>
              <a:rPr lang="en-US" sz="3200" dirty="0">
                <a:solidFill>
                  <a:schemeClr val="tx1"/>
                </a:solidFill>
                <a:effectLst>
                  <a:outerShdw blurRad="38100" dist="38100" dir="2700000" algn="tl">
                    <a:srgbClr val="000000">
                      <a:alpha val="43137"/>
                    </a:srgbClr>
                  </a:outerShdw>
                </a:effectLst>
              </a:rPr>
            </a:br>
            <a:r>
              <a:rPr lang="en-US" sz="3200" dirty="0">
                <a:solidFill>
                  <a:schemeClr val="tx1"/>
                </a:solidFill>
                <a:effectLst>
                  <a:outerShdw blurRad="38100" dist="38100" dir="2700000" algn="tl">
                    <a:srgbClr val="000000">
                      <a:alpha val="43137"/>
                    </a:srgbClr>
                  </a:outerShdw>
                </a:effectLst>
              </a:rPr>
              <a:t>Model </a:t>
            </a:r>
            <a:r>
              <a:rPr lang="en-US" sz="3200" dirty="0" smtClean="0">
                <a:solidFill>
                  <a:schemeClr val="tx1"/>
                </a:solidFill>
                <a:effectLst>
                  <a:outerShdw blurRad="38100" dist="38100" dir="2700000" algn="tl">
                    <a:srgbClr val="000000">
                      <a:alpha val="43137"/>
                    </a:srgbClr>
                  </a:outerShdw>
                </a:effectLst>
              </a:rPr>
              <a:t>Selection Challenges</a:t>
            </a:r>
            <a:endParaRPr lang="en-US" sz="3200" dirty="0">
              <a:solidFill>
                <a:schemeClr val="tx1"/>
              </a:solidFill>
            </a:endParaRPr>
          </a:p>
        </p:txBody>
      </p:sp>
      <p:sp>
        <p:nvSpPr>
          <p:cNvPr id="3" name="Content Placeholder 2"/>
          <p:cNvSpPr>
            <a:spLocks noGrp="1"/>
          </p:cNvSpPr>
          <p:nvPr>
            <p:ph idx="1"/>
          </p:nvPr>
        </p:nvSpPr>
        <p:spPr>
          <a:xfrm>
            <a:off x="457200" y="1981200"/>
            <a:ext cx="8229600" cy="3810000"/>
          </a:xfrm>
        </p:spPr>
        <p:txBody>
          <a:bodyPr/>
          <a:lstStyle/>
          <a:p>
            <a:pPr>
              <a:defRPr/>
            </a:pPr>
            <a:r>
              <a:rPr lang="en-US" dirty="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The selection of the functional </a:t>
            </a:r>
            <a:r>
              <a:rPr lang="en-US" dirty="0" smtClean="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form</a:t>
            </a:r>
            <a:r>
              <a:rPr lang="en-US" dirty="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 </a:t>
            </a:r>
            <a:r>
              <a:rPr lang="en-US" dirty="0" smtClean="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variables,  and </a:t>
            </a:r>
            <a:r>
              <a:rPr lang="en-US" dirty="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the type of data </a:t>
            </a:r>
            <a:r>
              <a:rPr lang="en-US" dirty="0" smtClean="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can </a:t>
            </a:r>
            <a:r>
              <a:rPr lang="en-US" dirty="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affect the outcome of </a:t>
            </a:r>
            <a:r>
              <a:rPr lang="en-US" dirty="0" smtClean="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promotion effectiveness measurement. </a:t>
            </a:r>
            <a:endParaRPr lang="en-US" dirty="0">
              <a:solidFill>
                <a:srgbClr val="FFFF00"/>
              </a:solidFill>
              <a:effectLst>
                <a:outerShdw blurRad="38100" dist="38100" dir="2700000" algn="tl">
                  <a:srgbClr val="000000">
                    <a:alpha val="43137"/>
                  </a:srgbClr>
                </a:outerShdw>
              </a:effectLst>
              <a:latin typeface="Times New Roman" pitchFamily="18" charset="0"/>
              <a:cs typeface="Times New Roman" pitchFamily="18" charset="0"/>
            </a:endParaRPr>
          </a:p>
          <a:p>
            <a:pPr>
              <a:defRPr/>
            </a:pPr>
            <a:r>
              <a:rPr lang="en-US" dirty="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In assessing the impact of export promotion on U.S. </a:t>
            </a:r>
            <a:r>
              <a:rPr lang="en-US" dirty="0" smtClean="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producers’ </a:t>
            </a:r>
            <a:r>
              <a:rPr lang="en-US" dirty="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welfare, it is important to take into account the effect on domestic market promotion. </a:t>
            </a:r>
          </a:p>
        </p:txBody>
      </p:sp>
      <p:sp>
        <p:nvSpPr>
          <p:cNvPr id="43011" name="Slide Number Placeholder 4"/>
          <p:cNvSpPr>
            <a:spLocks noGrp="1"/>
          </p:cNvSpPr>
          <p:nvPr>
            <p:ph type="sldNum" sz="quarter" idx="11"/>
          </p:nvPr>
        </p:nvSpPr>
        <p:spPr>
          <a:noFill/>
          <a:ln>
            <a:miter lim="800000"/>
            <a:headEnd/>
            <a:tailEnd/>
          </a:ln>
        </p:spPr>
        <p:txBody>
          <a:bodyPr/>
          <a:lstStyle/>
          <a:p>
            <a:fld id="{8CB58C9B-11D9-40D1-8A2A-1AF60E0CFDBC}" type="slidenum">
              <a:rPr lang="en-US" smtClean="0"/>
              <a:pPr/>
              <a:t>26</a:t>
            </a:fld>
            <a:endParaRPr lang="en-US" smtClean="0"/>
          </a:p>
        </p:txBody>
      </p:sp>
      <p:sp>
        <p:nvSpPr>
          <p:cNvPr id="43012" name="Footer Placeholder 5"/>
          <p:cNvSpPr>
            <a:spLocks noGrp="1"/>
          </p:cNvSpPr>
          <p:nvPr>
            <p:ph type="ftr" sz="quarter" idx="12"/>
          </p:nvPr>
        </p:nvSpPr>
        <p:spPr>
          <a:noFill/>
          <a:ln>
            <a:miter lim="800000"/>
            <a:headEnd/>
            <a:tailEnd/>
          </a:ln>
        </p:spPr>
        <p:txBody>
          <a:bodyPr/>
          <a:lstStyle/>
          <a:p>
            <a:r>
              <a:rPr lang="en-US" smtClean="0"/>
              <a:t>U.S. Ag Export Development Programs Shida Rastegari Henneberry</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524000"/>
          </a:xfrm>
        </p:spPr>
        <p:txBody>
          <a:bodyPr/>
          <a:lstStyle/>
          <a:p>
            <a:pPr>
              <a:defRPr/>
            </a:pPr>
            <a:r>
              <a:rPr lang="en-US" sz="3200" dirty="0">
                <a:solidFill>
                  <a:srgbClr val="FFFFFF"/>
                </a:solidFill>
                <a:effectLst>
                  <a:outerShdw blurRad="38100" dist="38100" dir="2700000" algn="tl">
                    <a:srgbClr val="000000">
                      <a:alpha val="43137"/>
                    </a:srgbClr>
                  </a:outerShdw>
                </a:effectLst>
              </a:rPr>
              <a:t>Measuring the Effectiveness of Export Market Development Expenditures: </a:t>
            </a:r>
            <a:br>
              <a:rPr lang="en-US" sz="3200" dirty="0">
                <a:solidFill>
                  <a:srgbClr val="FFFFFF"/>
                </a:solidFill>
                <a:effectLst>
                  <a:outerShdw blurRad="38100" dist="38100" dir="2700000" algn="tl">
                    <a:srgbClr val="000000">
                      <a:alpha val="43137"/>
                    </a:srgbClr>
                  </a:outerShdw>
                </a:effectLst>
              </a:rPr>
            </a:br>
            <a:r>
              <a:rPr lang="en-US" sz="3200" dirty="0" smtClean="0">
                <a:solidFill>
                  <a:srgbClr val="FFFFFF"/>
                </a:solidFill>
                <a:effectLst>
                  <a:outerShdw blurRad="38100" dist="38100" dir="2700000" algn="tl">
                    <a:srgbClr val="000000">
                      <a:alpha val="43137"/>
                    </a:srgbClr>
                  </a:outerShdw>
                </a:effectLst>
              </a:rPr>
              <a:t>Data Challenges</a:t>
            </a:r>
            <a:endParaRPr lang="en-US" dirty="0">
              <a:solidFill>
                <a:schemeClr val="tx1"/>
              </a:solidFill>
            </a:endParaRPr>
          </a:p>
        </p:txBody>
      </p:sp>
      <p:sp>
        <p:nvSpPr>
          <p:cNvPr id="3" name="Content Placeholder 2"/>
          <p:cNvSpPr>
            <a:spLocks noGrp="1"/>
          </p:cNvSpPr>
          <p:nvPr>
            <p:ph idx="1"/>
          </p:nvPr>
        </p:nvSpPr>
        <p:spPr>
          <a:xfrm>
            <a:off x="457200" y="2514600"/>
            <a:ext cx="8229600" cy="3124200"/>
          </a:xfrm>
        </p:spPr>
        <p:txBody>
          <a:bodyPr/>
          <a:lstStyle/>
          <a:p>
            <a:pPr>
              <a:defRPr/>
            </a:pPr>
            <a:r>
              <a:rPr lang="en-US" sz="3600" dirty="0" smtClean="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Researchers </a:t>
            </a:r>
            <a:r>
              <a:rPr lang="en-US" sz="3600" dirty="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planning to analyze the economic effect of U.S. non-price export promotion programs should be aware of the limitations in available public data. </a:t>
            </a:r>
          </a:p>
        </p:txBody>
      </p:sp>
      <p:sp>
        <p:nvSpPr>
          <p:cNvPr id="44035" name="Slide Number Placeholder 4"/>
          <p:cNvSpPr>
            <a:spLocks noGrp="1"/>
          </p:cNvSpPr>
          <p:nvPr>
            <p:ph type="sldNum" sz="quarter" idx="11"/>
          </p:nvPr>
        </p:nvSpPr>
        <p:spPr>
          <a:noFill/>
          <a:ln>
            <a:miter lim="800000"/>
            <a:headEnd/>
            <a:tailEnd/>
          </a:ln>
        </p:spPr>
        <p:txBody>
          <a:bodyPr/>
          <a:lstStyle/>
          <a:p>
            <a:fld id="{12D9B955-A1EF-42B9-A768-5AD63C99FB68}" type="slidenum">
              <a:rPr lang="en-US" smtClean="0"/>
              <a:pPr/>
              <a:t>27</a:t>
            </a:fld>
            <a:endParaRPr lang="en-US" smtClean="0"/>
          </a:p>
        </p:txBody>
      </p:sp>
      <p:sp>
        <p:nvSpPr>
          <p:cNvPr id="44036" name="Footer Placeholder 5"/>
          <p:cNvSpPr>
            <a:spLocks noGrp="1"/>
          </p:cNvSpPr>
          <p:nvPr>
            <p:ph type="ftr" sz="quarter" idx="12"/>
          </p:nvPr>
        </p:nvSpPr>
        <p:spPr>
          <a:noFill/>
          <a:ln>
            <a:miter lim="800000"/>
            <a:headEnd/>
            <a:tailEnd/>
          </a:ln>
        </p:spPr>
        <p:txBody>
          <a:bodyPr/>
          <a:lstStyle/>
          <a:p>
            <a:r>
              <a:rPr lang="en-US" smtClean="0"/>
              <a:t>U.S. Ag Export Development Programs Shida Rastegari Henneberry</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01762"/>
          </a:xfrm>
        </p:spPr>
        <p:txBody>
          <a:bodyPr/>
          <a:lstStyle/>
          <a:p>
            <a:pPr>
              <a:defRPr/>
            </a:pPr>
            <a:r>
              <a:rPr lang="en-US" sz="3200" dirty="0">
                <a:solidFill>
                  <a:srgbClr val="FFFFFF"/>
                </a:solidFill>
                <a:effectLst>
                  <a:outerShdw blurRad="38100" dist="38100" dir="2700000" algn="tl">
                    <a:srgbClr val="000000">
                      <a:alpha val="43137"/>
                    </a:srgbClr>
                  </a:outerShdw>
                </a:effectLst>
              </a:rPr>
              <a:t>Measuring the Effectiveness of Export Market Development Expenditures: </a:t>
            </a:r>
            <a:br>
              <a:rPr lang="en-US" sz="3200" dirty="0">
                <a:solidFill>
                  <a:srgbClr val="FFFFFF"/>
                </a:solidFill>
                <a:effectLst>
                  <a:outerShdw blurRad="38100" dist="38100" dir="2700000" algn="tl">
                    <a:srgbClr val="000000">
                      <a:alpha val="43137"/>
                    </a:srgbClr>
                  </a:outerShdw>
                </a:effectLst>
              </a:rPr>
            </a:br>
            <a:r>
              <a:rPr lang="en-US" sz="3200" dirty="0" smtClean="0">
                <a:solidFill>
                  <a:srgbClr val="FFFFFF"/>
                </a:solidFill>
                <a:effectLst>
                  <a:outerShdw blurRad="38100" dist="38100" dir="2700000" algn="tl">
                    <a:srgbClr val="000000">
                      <a:alpha val="43137"/>
                    </a:srgbClr>
                  </a:outerShdw>
                </a:effectLst>
              </a:rPr>
              <a:t>Data Challenges, Continued</a:t>
            </a:r>
            <a:endParaRPr lang="en-US" dirty="0">
              <a:solidFill>
                <a:schemeClr val="tx1"/>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2286000"/>
            <a:ext cx="8229600" cy="3810000"/>
          </a:xfrm>
        </p:spPr>
        <p:txBody>
          <a:bodyPr/>
          <a:lstStyle/>
          <a:p>
            <a:pPr>
              <a:defRPr/>
            </a:pPr>
            <a:r>
              <a:rPr lang="en-US" sz="2800" dirty="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Because data on some of </a:t>
            </a:r>
            <a:r>
              <a:rPr lang="en-US" sz="2800" dirty="0" smtClean="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the variables might </a:t>
            </a:r>
            <a:r>
              <a:rPr lang="en-US" sz="2800" dirty="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not be readily available, it </a:t>
            </a:r>
            <a:r>
              <a:rPr lang="en-US" sz="2800" dirty="0" smtClean="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might </a:t>
            </a:r>
            <a:r>
              <a:rPr lang="en-US" sz="2800" dirty="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not be possible to include all the </a:t>
            </a:r>
            <a:r>
              <a:rPr lang="en-US" sz="2800" dirty="0" smtClean="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variables. For example, promotion expenditures of U.S. competing countries are not always available. </a:t>
            </a:r>
          </a:p>
          <a:p>
            <a:pPr>
              <a:defRPr/>
            </a:pPr>
            <a:r>
              <a:rPr lang="en-US" sz="2800" dirty="0" smtClean="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Most of the studies on export promotion effectiveness have utilized time-series data, accounting for inflation. </a:t>
            </a:r>
          </a:p>
          <a:p>
            <a:pPr marL="0" indent="0">
              <a:buFont typeface="Wingdings" pitchFamily="2" charset="2"/>
              <a:buNone/>
              <a:defRPr/>
            </a:pPr>
            <a:endParaRPr lang="en-US" dirty="0" smtClean="0">
              <a:solidFill>
                <a:srgbClr val="FFFF00"/>
              </a:solidFill>
              <a:effectLst>
                <a:outerShdw blurRad="38100" dist="38100" dir="2700000" algn="tl">
                  <a:srgbClr val="000000">
                    <a:alpha val="43137"/>
                  </a:srgbClr>
                </a:outerShdw>
              </a:effectLst>
              <a:latin typeface="Times New Roman" pitchFamily="18" charset="0"/>
              <a:cs typeface="Times New Roman" pitchFamily="18" charset="0"/>
            </a:endParaRPr>
          </a:p>
          <a:p>
            <a:pPr>
              <a:defRPr/>
            </a:pPr>
            <a:endParaRPr lang="en-US" dirty="0">
              <a:solidFill>
                <a:srgbClr val="FFFF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45059" name="Slide Number Placeholder 4"/>
          <p:cNvSpPr>
            <a:spLocks noGrp="1"/>
          </p:cNvSpPr>
          <p:nvPr>
            <p:ph type="sldNum" sz="quarter" idx="11"/>
          </p:nvPr>
        </p:nvSpPr>
        <p:spPr>
          <a:noFill/>
          <a:ln>
            <a:miter lim="800000"/>
            <a:headEnd/>
            <a:tailEnd/>
          </a:ln>
        </p:spPr>
        <p:txBody>
          <a:bodyPr/>
          <a:lstStyle/>
          <a:p>
            <a:fld id="{99D7C787-541B-409F-9F3E-9CFAEABEA81D}" type="slidenum">
              <a:rPr lang="en-US" smtClean="0"/>
              <a:pPr/>
              <a:t>28</a:t>
            </a:fld>
            <a:endParaRPr lang="en-US" smtClean="0"/>
          </a:p>
        </p:txBody>
      </p:sp>
      <p:sp>
        <p:nvSpPr>
          <p:cNvPr id="45060" name="Footer Placeholder 5"/>
          <p:cNvSpPr>
            <a:spLocks noGrp="1"/>
          </p:cNvSpPr>
          <p:nvPr>
            <p:ph type="ftr" sz="quarter" idx="12"/>
          </p:nvPr>
        </p:nvSpPr>
        <p:spPr>
          <a:noFill/>
          <a:ln>
            <a:miter lim="800000"/>
            <a:headEnd/>
            <a:tailEnd/>
          </a:ln>
        </p:spPr>
        <p:txBody>
          <a:bodyPr/>
          <a:lstStyle/>
          <a:p>
            <a:r>
              <a:rPr lang="en-US" smtClean="0"/>
              <a:t>U.S. Ag Export Development Programs Shida Rastegari Henneberry</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630363"/>
          </a:xfrm>
        </p:spPr>
        <p:txBody>
          <a:bodyPr/>
          <a:lstStyle/>
          <a:p>
            <a:pPr>
              <a:defRPr/>
            </a:pPr>
            <a:r>
              <a:rPr lang="en-US" sz="3200" dirty="0">
                <a:solidFill>
                  <a:schemeClr val="tx1"/>
                </a:solidFill>
                <a:effectLst>
                  <a:outerShdw blurRad="38100" dist="38100" dir="2700000" algn="tl">
                    <a:srgbClr val="000000">
                      <a:alpha val="43137"/>
                    </a:srgbClr>
                  </a:outerShdw>
                </a:effectLst>
              </a:rPr>
              <a:t>Measuring the Effectiveness of Export Market Development Expenditures: </a:t>
            </a:r>
            <a:br>
              <a:rPr lang="en-US" sz="3200" dirty="0">
                <a:solidFill>
                  <a:schemeClr val="tx1"/>
                </a:solidFill>
                <a:effectLst>
                  <a:outerShdw blurRad="38100" dist="38100" dir="2700000" algn="tl">
                    <a:srgbClr val="000000">
                      <a:alpha val="43137"/>
                    </a:srgbClr>
                  </a:outerShdw>
                </a:effectLst>
              </a:rPr>
            </a:br>
            <a:r>
              <a:rPr lang="en-US" sz="3200" dirty="0" smtClean="0">
                <a:solidFill>
                  <a:schemeClr val="tx1"/>
                </a:solidFill>
                <a:effectLst>
                  <a:outerShdw blurRad="38100" dist="38100" dir="2700000" algn="tl">
                    <a:srgbClr val="000000">
                      <a:alpha val="43137"/>
                    </a:srgbClr>
                  </a:outerShdw>
                </a:effectLst>
              </a:rPr>
              <a:t>Data </a:t>
            </a:r>
            <a:r>
              <a:rPr lang="en-US" sz="3200" dirty="0" smtClean="0">
                <a:solidFill>
                  <a:schemeClr val="tx1"/>
                </a:solidFill>
              </a:rPr>
              <a:t>Challenges, Continued</a:t>
            </a:r>
            <a:endParaRPr lang="en-US" sz="3200" dirty="0">
              <a:solidFill>
                <a:schemeClr val="tx1"/>
              </a:solidFill>
            </a:endParaRPr>
          </a:p>
        </p:txBody>
      </p:sp>
      <p:sp>
        <p:nvSpPr>
          <p:cNvPr id="3" name="Content Placeholder 2"/>
          <p:cNvSpPr>
            <a:spLocks noGrp="1"/>
          </p:cNvSpPr>
          <p:nvPr>
            <p:ph idx="1"/>
          </p:nvPr>
        </p:nvSpPr>
        <p:spPr>
          <a:xfrm>
            <a:off x="457200" y="1981200"/>
            <a:ext cx="8229600" cy="4191000"/>
          </a:xfrm>
        </p:spPr>
        <p:txBody>
          <a:bodyPr/>
          <a:lstStyle/>
          <a:p>
            <a:pPr>
              <a:defRPr/>
            </a:pPr>
            <a:r>
              <a:rPr lang="en-US" sz="3000" dirty="0" smtClean="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Aggregating promotion dollars implicitly assumes that the promotional activities for the same commodity will have the same impact on importers’ demand, regardless of the type of activity. </a:t>
            </a:r>
          </a:p>
          <a:p>
            <a:pPr>
              <a:defRPr/>
            </a:pPr>
            <a:r>
              <a:rPr lang="en-US" sz="3000" dirty="0" smtClean="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Separating the impact of promotion activities when both generic and brand advertising are involved, have been a challenge. </a:t>
            </a:r>
          </a:p>
          <a:p>
            <a:pPr marL="0" indent="0">
              <a:buFont typeface="Wingdings" pitchFamily="2" charset="2"/>
              <a:buNone/>
              <a:defRPr/>
            </a:pPr>
            <a:endParaRPr lang="en-US" sz="3000" dirty="0" smtClean="0">
              <a:solidFill>
                <a:srgbClr val="FFFF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46083" name="Slide Number Placeholder 4"/>
          <p:cNvSpPr>
            <a:spLocks noGrp="1"/>
          </p:cNvSpPr>
          <p:nvPr>
            <p:ph type="sldNum" sz="quarter" idx="11"/>
          </p:nvPr>
        </p:nvSpPr>
        <p:spPr>
          <a:noFill/>
          <a:ln>
            <a:miter lim="800000"/>
            <a:headEnd/>
            <a:tailEnd/>
          </a:ln>
        </p:spPr>
        <p:txBody>
          <a:bodyPr/>
          <a:lstStyle/>
          <a:p>
            <a:fld id="{0BF3EC94-AAAC-432D-89C6-59A517514D51}" type="slidenum">
              <a:rPr lang="en-US" smtClean="0"/>
              <a:pPr/>
              <a:t>29</a:t>
            </a:fld>
            <a:endParaRPr lang="en-US" smtClean="0"/>
          </a:p>
        </p:txBody>
      </p:sp>
      <p:sp>
        <p:nvSpPr>
          <p:cNvPr id="46084" name="Footer Placeholder 5"/>
          <p:cNvSpPr>
            <a:spLocks noGrp="1"/>
          </p:cNvSpPr>
          <p:nvPr>
            <p:ph type="ftr" sz="quarter" idx="12"/>
          </p:nvPr>
        </p:nvSpPr>
        <p:spPr>
          <a:noFill/>
          <a:ln>
            <a:miter lim="800000"/>
            <a:headEnd/>
            <a:tailEnd/>
          </a:ln>
        </p:spPr>
        <p:txBody>
          <a:bodyPr/>
          <a:lstStyle/>
          <a:p>
            <a:r>
              <a:rPr lang="en-US" smtClean="0"/>
              <a:t>U.S. Ag Export Development Programs Shida Rastegari Henneberry</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rrowheads="1"/>
          </p:cNvSpPr>
          <p:nvPr>
            <p:ph type="title"/>
          </p:nvPr>
        </p:nvSpPr>
        <p:spPr/>
        <p:txBody>
          <a:bodyPr/>
          <a:lstStyle/>
          <a:p>
            <a:pPr eaLnBrk="1" hangingPunct="1">
              <a:defRPr/>
            </a:pPr>
            <a:r>
              <a:rPr lang="en-US" dirty="0" smtClean="0">
                <a:solidFill>
                  <a:srgbClr val="FFFFFF"/>
                </a:solidFill>
                <a:latin typeface="Times New Roman" pitchFamily="18" charset="0"/>
              </a:rPr>
              <a:t>U.S. Agricultural Trade</a:t>
            </a:r>
            <a:endParaRPr lang="en-US" dirty="0" smtClean="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52227" name="Rectangle 3"/>
          <p:cNvSpPr>
            <a:spLocks noGrp="1" noChangeArrowheads="1"/>
          </p:cNvSpPr>
          <p:nvPr>
            <p:ph type="body" idx="1"/>
          </p:nvPr>
        </p:nvSpPr>
        <p:spPr/>
        <p:txBody>
          <a:bodyPr/>
          <a:lstStyle/>
          <a:p>
            <a:pPr eaLnBrk="1" hangingPunct="1">
              <a:defRPr/>
            </a:pPr>
            <a:r>
              <a:rPr lang="en-US" sz="3600" dirty="0" smtClean="0">
                <a:solidFill>
                  <a:srgbClr val="FFFF66"/>
                </a:solidFill>
                <a:latin typeface="Times New Roman" pitchFamily="18" charset="0"/>
              </a:rPr>
              <a:t>The U.S. agricultural trade surplus has almost tripled over the past decade.</a:t>
            </a:r>
          </a:p>
          <a:p>
            <a:pPr eaLnBrk="1" hangingPunct="1">
              <a:defRPr/>
            </a:pPr>
            <a:r>
              <a:rPr lang="en-US" sz="3600" dirty="0" smtClean="0">
                <a:solidFill>
                  <a:srgbClr val="FFFF66"/>
                </a:solidFill>
                <a:latin typeface="Times New Roman" pitchFamily="18" charset="0"/>
              </a:rPr>
              <a:t>The top U.S. agricultural export destinations in CY 2010 were China and Canada. </a:t>
            </a:r>
          </a:p>
          <a:p>
            <a:pPr eaLnBrk="1" hangingPunct="1">
              <a:defRPr/>
            </a:pPr>
            <a:r>
              <a:rPr lang="en-US" sz="3600" dirty="0" smtClean="0">
                <a:solidFill>
                  <a:srgbClr val="FFFF66"/>
                </a:solidFill>
                <a:latin typeface="Times New Roman" pitchFamily="18" charset="0"/>
              </a:rPr>
              <a:t>Grains and livestock products are the U.S. top major export commodities.  </a:t>
            </a:r>
          </a:p>
        </p:txBody>
      </p:sp>
      <p:sp>
        <p:nvSpPr>
          <p:cNvPr id="17411" name="Slide Number Placeholder 2"/>
          <p:cNvSpPr>
            <a:spLocks noGrp="1"/>
          </p:cNvSpPr>
          <p:nvPr>
            <p:ph type="sldNum" sz="quarter" idx="11"/>
          </p:nvPr>
        </p:nvSpPr>
        <p:spPr>
          <a:noFill/>
          <a:ln>
            <a:miter lim="800000"/>
            <a:headEnd/>
            <a:tailEnd/>
          </a:ln>
        </p:spPr>
        <p:txBody>
          <a:bodyPr/>
          <a:lstStyle/>
          <a:p>
            <a:fld id="{CE954974-D633-4CA4-B9D6-DE3EF19B0160}" type="slidenum">
              <a:rPr lang="en-US" smtClean="0"/>
              <a:pPr/>
              <a:t>3</a:t>
            </a:fld>
            <a:endParaRPr lang="en-US" smtClean="0"/>
          </a:p>
        </p:txBody>
      </p:sp>
      <p:sp>
        <p:nvSpPr>
          <p:cNvPr id="17412" name="Footer Placeholder 3"/>
          <p:cNvSpPr>
            <a:spLocks noGrp="1"/>
          </p:cNvSpPr>
          <p:nvPr>
            <p:ph type="ftr" sz="quarter" idx="12"/>
          </p:nvPr>
        </p:nvSpPr>
        <p:spPr>
          <a:noFill/>
          <a:ln>
            <a:miter lim="800000"/>
            <a:headEnd/>
            <a:tailEnd/>
          </a:ln>
        </p:spPr>
        <p:txBody>
          <a:bodyPr/>
          <a:lstStyle/>
          <a:p>
            <a:r>
              <a:rPr lang="en-US" smtClean="0"/>
              <a:t>U.S. Ag Export Development Programs Shida Rastegari Henneberry</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0"/>
            <a:ext cx="8229600" cy="3429000"/>
          </a:xfrm>
        </p:spPr>
        <p:txBody>
          <a:bodyPr/>
          <a:lstStyle/>
          <a:p>
            <a:pPr>
              <a:defRPr/>
            </a:pPr>
            <a:r>
              <a:rPr lang="en-US" dirty="0" smtClean="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Many </a:t>
            </a:r>
            <a:r>
              <a:rPr lang="en-US" dirty="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researchers have used dummy variables </a:t>
            </a:r>
            <a:r>
              <a:rPr lang="en-US" dirty="0" smtClean="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as intercept and slope </a:t>
            </a:r>
            <a:r>
              <a:rPr lang="en-US" dirty="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shifters. </a:t>
            </a:r>
            <a:endParaRPr lang="en-US" dirty="0" smtClean="0">
              <a:solidFill>
                <a:srgbClr val="FFFF00"/>
              </a:solidFill>
              <a:effectLst>
                <a:outerShdw blurRad="38100" dist="38100" dir="2700000" algn="tl">
                  <a:srgbClr val="000000">
                    <a:alpha val="43137"/>
                  </a:srgbClr>
                </a:outerShdw>
              </a:effectLst>
              <a:latin typeface="Times New Roman" pitchFamily="18" charset="0"/>
              <a:cs typeface="Times New Roman" pitchFamily="18" charset="0"/>
            </a:endParaRPr>
          </a:p>
          <a:p>
            <a:pPr>
              <a:defRPr/>
            </a:pPr>
            <a:r>
              <a:rPr lang="en-US" dirty="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The use of too many dummy variables </a:t>
            </a:r>
            <a:r>
              <a:rPr lang="en-US" dirty="0" smtClean="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might  </a:t>
            </a:r>
            <a:r>
              <a:rPr lang="en-US" dirty="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create estimation challenges, including </a:t>
            </a:r>
            <a:r>
              <a:rPr lang="en-US" dirty="0" smtClean="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limited </a:t>
            </a:r>
            <a:r>
              <a:rPr lang="en-US" dirty="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degrees of freedom.  </a:t>
            </a:r>
          </a:p>
          <a:p>
            <a:pPr>
              <a:defRPr/>
            </a:pPr>
            <a:endParaRPr lang="en-US" dirty="0">
              <a:solidFill>
                <a:srgbClr val="FFFF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47106" name="Slide Number Placeholder 4"/>
          <p:cNvSpPr>
            <a:spLocks noGrp="1"/>
          </p:cNvSpPr>
          <p:nvPr>
            <p:ph type="sldNum" sz="quarter" idx="11"/>
          </p:nvPr>
        </p:nvSpPr>
        <p:spPr>
          <a:noFill/>
          <a:ln>
            <a:miter lim="800000"/>
            <a:headEnd/>
            <a:tailEnd/>
          </a:ln>
        </p:spPr>
        <p:txBody>
          <a:bodyPr/>
          <a:lstStyle/>
          <a:p>
            <a:fld id="{3AB2FAEF-3907-487A-A194-B169970C5977}" type="slidenum">
              <a:rPr lang="en-US" smtClean="0"/>
              <a:pPr/>
              <a:t>30</a:t>
            </a:fld>
            <a:endParaRPr lang="en-US" smtClean="0"/>
          </a:p>
        </p:txBody>
      </p:sp>
      <p:sp>
        <p:nvSpPr>
          <p:cNvPr id="47107" name="Footer Placeholder 5"/>
          <p:cNvSpPr>
            <a:spLocks noGrp="1"/>
          </p:cNvSpPr>
          <p:nvPr>
            <p:ph type="ftr" sz="quarter" idx="12"/>
          </p:nvPr>
        </p:nvSpPr>
        <p:spPr>
          <a:noFill/>
          <a:ln>
            <a:miter lim="800000"/>
            <a:headEnd/>
            <a:tailEnd/>
          </a:ln>
        </p:spPr>
        <p:txBody>
          <a:bodyPr/>
          <a:lstStyle/>
          <a:p>
            <a:r>
              <a:rPr lang="en-US" smtClean="0"/>
              <a:t>U.S. Ag Export Development Programs Shida Rastegari Henneberry</a:t>
            </a:r>
          </a:p>
        </p:txBody>
      </p:sp>
      <p:sp>
        <p:nvSpPr>
          <p:cNvPr id="13" name="Title 1"/>
          <p:cNvSpPr>
            <a:spLocks noGrp="1"/>
          </p:cNvSpPr>
          <p:nvPr>
            <p:ph type="title"/>
          </p:nvPr>
        </p:nvSpPr>
        <p:spPr>
          <a:xfrm>
            <a:off x="457200" y="274638"/>
            <a:ext cx="8229600" cy="1706562"/>
          </a:xfrm>
        </p:spPr>
        <p:txBody>
          <a:bodyPr/>
          <a:lstStyle/>
          <a:p>
            <a:pPr>
              <a:defRPr/>
            </a:pPr>
            <a:r>
              <a:rPr lang="en-US" sz="3200" dirty="0">
                <a:solidFill>
                  <a:schemeClr val="tx1"/>
                </a:solidFill>
                <a:effectLst>
                  <a:outerShdw blurRad="38100" dist="38100" dir="2700000" algn="tl">
                    <a:srgbClr val="000000">
                      <a:alpha val="43137"/>
                    </a:srgbClr>
                  </a:outerShdw>
                </a:effectLst>
              </a:rPr>
              <a:t>Measuring the Effectiveness of Export Market Development Expenditures: </a:t>
            </a:r>
            <a:br>
              <a:rPr lang="en-US" sz="3200" dirty="0">
                <a:solidFill>
                  <a:schemeClr val="tx1"/>
                </a:solidFill>
                <a:effectLst>
                  <a:outerShdw blurRad="38100" dist="38100" dir="2700000" algn="tl">
                    <a:srgbClr val="000000">
                      <a:alpha val="43137"/>
                    </a:srgbClr>
                  </a:outerShdw>
                </a:effectLst>
              </a:rPr>
            </a:br>
            <a:r>
              <a:rPr lang="en-US" sz="3200" dirty="0" smtClean="0">
                <a:solidFill>
                  <a:schemeClr val="tx1"/>
                </a:solidFill>
                <a:effectLst>
                  <a:outerShdw blurRad="38100" dist="38100" dir="2700000" algn="tl">
                    <a:srgbClr val="000000">
                      <a:alpha val="43137"/>
                    </a:srgbClr>
                  </a:outerShdw>
                </a:effectLst>
              </a:rPr>
              <a:t>Use of Dummy Variable </a:t>
            </a:r>
            <a:r>
              <a:rPr lang="en-US" sz="3200" dirty="0" smtClean="0">
                <a:solidFill>
                  <a:schemeClr val="tx1"/>
                </a:solidFill>
              </a:rPr>
              <a:t>Challenges</a:t>
            </a:r>
            <a:endParaRPr lang="en-US" sz="3200" dirty="0">
              <a:solidFill>
                <a:schemeClr val="tx1"/>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3600" dirty="0" smtClean="0">
                <a:solidFill>
                  <a:schemeClr val="tx1"/>
                </a:solidFill>
              </a:rPr>
              <a:t>Measuring the Lagged Effects of Non-Price Promotion Expenditures </a:t>
            </a:r>
            <a:endParaRPr lang="en-US" sz="3600" dirty="0">
              <a:solidFill>
                <a:schemeClr val="tx1"/>
              </a:solidFill>
            </a:endParaRPr>
          </a:p>
        </p:txBody>
      </p:sp>
      <p:sp>
        <p:nvSpPr>
          <p:cNvPr id="3" name="Content Placeholder 2"/>
          <p:cNvSpPr>
            <a:spLocks noGrp="1"/>
          </p:cNvSpPr>
          <p:nvPr>
            <p:ph idx="1"/>
          </p:nvPr>
        </p:nvSpPr>
        <p:spPr/>
        <p:txBody>
          <a:bodyPr/>
          <a:lstStyle/>
          <a:p>
            <a:pPr>
              <a:defRPr/>
            </a:pPr>
            <a:r>
              <a:rPr lang="en-US" dirty="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Many types of export promotion activities are expected to affect export demand beyond the year that the promotion expenditures occurs. </a:t>
            </a:r>
            <a:endParaRPr lang="en-US" dirty="0" smtClean="0">
              <a:solidFill>
                <a:srgbClr val="FFFF00"/>
              </a:solidFill>
              <a:effectLst>
                <a:outerShdw blurRad="38100" dist="38100" dir="2700000" algn="tl">
                  <a:srgbClr val="000000">
                    <a:alpha val="43137"/>
                  </a:srgbClr>
                </a:outerShdw>
              </a:effectLst>
              <a:latin typeface="Times New Roman" pitchFamily="18" charset="0"/>
              <a:cs typeface="Times New Roman" pitchFamily="18" charset="0"/>
            </a:endParaRPr>
          </a:p>
          <a:p>
            <a:pPr>
              <a:defRPr/>
            </a:pPr>
            <a:r>
              <a:rPr lang="en-US" dirty="0" smtClean="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Type </a:t>
            </a:r>
            <a:r>
              <a:rPr lang="en-US" dirty="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of the lag structure that is used in export demand models is very crucial in having an accurate estimate of promotion </a:t>
            </a:r>
            <a:r>
              <a:rPr lang="en-US" dirty="0" smtClean="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effectiveness</a:t>
            </a:r>
          </a:p>
          <a:p>
            <a:pPr>
              <a:defRPr/>
            </a:pPr>
            <a:r>
              <a:rPr lang="en-US" dirty="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M</a:t>
            </a:r>
            <a:r>
              <a:rPr lang="en-US" dirty="0" smtClean="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any </a:t>
            </a:r>
            <a:r>
              <a:rPr lang="en-US" dirty="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researchers have used elaborate forms of lag structure. </a:t>
            </a:r>
          </a:p>
        </p:txBody>
      </p:sp>
      <p:sp>
        <p:nvSpPr>
          <p:cNvPr id="48131" name="Slide Number Placeholder 4"/>
          <p:cNvSpPr>
            <a:spLocks noGrp="1"/>
          </p:cNvSpPr>
          <p:nvPr>
            <p:ph type="sldNum" sz="quarter" idx="11"/>
          </p:nvPr>
        </p:nvSpPr>
        <p:spPr>
          <a:noFill/>
          <a:ln>
            <a:miter lim="800000"/>
            <a:headEnd/>
            <a:tailEnd/>
          </a:ln>
        </p:spPr>
        <p:txBody>
          <a:bodyPr/>
          <a:lstStyle/>
          <a:p>
            <a:fld id="{3D097142-74C9-4AD5-9814-6C8613B6F257}" type="slidenum">
              <a:rPr lang="en-US" smtClean="0"/>
              <a:pPr/>
              <a:t>31</a:t>
            </a:fld>
            <a:endParaRPr lang="en-US" smtClean="0"/>
          </a:p>
        </p:txBody>
      </p:sp>
      <p:sp>
        <p:nvSpPr>
          <p:cNvPr id="48132" name="Footer Placeholder 5"/>
          <p:cNvSpPr>
            <a:spLocks noGrp="1"/>
          </p:cNvSpPr>
          <p:nvPr>
            <p:ph type="ftr" sz="quarter" idx="12"/>
          </p:nvPr>
        </p:nvSpPr>
        <p:spPr>
          <a:noFill/>
          <a:ln>
            <a:miter lim="800000"/>
            <a:headEnd/>
            <a:tailEnd/>
          </a:ln>
        </p:spPr>
        <p:txBody>
          <a:bodyPr/>
          <a:lstStyle/>
          <a:p>
            <a:r>
              <a:rPr lang="en-US" smtClean="0"/>
              <a:t>U.S. Ag Export Development Programs Shida Rastegari Henneberry</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3200" dirty="0" smtClean="0">
                <a:solidFill>
                  <a:schemeClr val="tx1"/>
                </a:solidFill>
                <a:effectLst>
                  <a:outerShdw blurRad="38100" dist="38100" dir="2700000" algn="tl">
                    <a:srgbClr val="000000">
                      <a:alpha val="43137"/>
                    </a:srgbClr>
                  </a:outerShdw>
                </a:effectLst>
              </a:rPr>
              <a:t>Effectiveness </a:t>
            </a:r>
            <a:r>
              <a:rPr lang="en-US" sz="3200" dirty="0">
                <a:solidFill>
                  <a:schemeClr val="tx1"/>
                </a:solidFill>
                <a:effectLst>
                  <a:outerShdw blurRad="38100" dist="38100" dir="2700000" algn="tl">
                    <a:srgbClr val="000000">
                      <a:alpha val="43137"/>
                    </a:srgbClr>
                  </a:outerShdw>
                </a:effectLst>
              </a:rPr>
              <a:t>of Export Market Development </a:t>
            </a:r>
            <a:r>
              <a:rPr lang="en-US" sz="3200" dirty="0" smtClean="0">
                <a:solidFill>
                  <a:schemeClr val="tx1"/>
                </a:solidFill>
                <a:effectLst>
                  <a:outerShdw blurRad="38100" dist="38100" dir="2700000" algn="tl">
                    <a:srgbClr val="000000">
                      <a:alpha val="43137"/>
                    </a:srgbClr>
                  </a:outerShdw>
                </a:effectLst>
              </a:rPr>
              <a:t>Expenditures: A Review of Literature</a:t>
            </a:r>
            <a:endParaRPr lang="en-US" sz="3200" dirty="0">
              <a:solidFill>
                <a:schemeClr val="tx1"/>
              </a:solidFill>
              <a:effectLst>
                <a:outerShdw blurRad="38100" dist="38100" dir="2700000" algn="tl">
                  <a:srgbClr val="000000">
                    <a:alpha val="43137"/>
                  </a:srgbClr>
                </a:outerShdw>
              </a:effectLst>
            </a:endParaRPr>
          </a:p>
        </p:txBody>
      </p:sp>
      <p:graphicFrame>
        <p:nvGraphicFramePr>
          <p:cNvPr id="5" name="Content Placeholder 4"/>
          <p:cNvGraphicFramePr>
            <a:graphicFrameLocks noGrp="1"/>
          </p:cNvGraphicFramePr>
          <p:nvPr>
            <p:ph idx="1"/>
          </p:nvPr>
        </p:nvGraphicFramePr>
        <p:xfrm>
          <a:off x="419100" y="1874838"/>
          <a:ext cx="8458200" cy="4330700"/>
        </p:xfrm>
        <a:graphic>
          <a:graphicData uri="http://schemas.openxmlformats.org/drawingml/2006/table">
            <a:tbl>
              <a:tblPr firstRow="1">
                <a:tableStyleId>{5C22544A-7EE6-4342-B048-85BDC9FD1C3A}</a:tableStyleId>
              </a:tblPr>
              <a:tblGrid>
                <a:gridCol w="1066801"/>
                <a:gridCol w="762000"/>
                <a:gridCol w="1143000"/>
                <a:gridCol w="762000"/>
                <a:gridCol w="609600"/>
                <a:gridCol w="685800"/>
                <a:gridCol w="914400"/>
                <a:gridCol w="2514599"/>
              </a:tblGrid>
              <a:tr h="360677">
                <a:tc>
                  <a:txBody>
                    <a:bodyPr/>
                    <a:lstStyle/>
                    <a:p>
                      <a:pPr marL="0" marR="0">
                        <a:lnSpc>
                          <a:spcPct val="115000"/>
                        </a:lnSpc>
                        <a:spcBef>
                          <a:spcPts val="0"/>
                        </a:spcBef>
                        <a:spcAft>
                          <a:spcPts val="0"/>
                        </a:spcAft>
                      </a:pPr>
                      <a:r>
                        <a:rPr lang="en-US" sz="900" dirty="0">
                          <a:effectLst/>
                        </a:rPr>
                        <a:t>Study</a:t>
                      </a:r>
                      <a:endParaRPr lang="en-US" sz="900" dirty="0">
                        <a:solidFill>
                          <a:srgbClr val="000000"/>
                        </a:solidFill>
                        <a:effectLst/>
                        <a:latin typeface="Calibri"/>
                        <a:ea typeface="Calibri"/>
                        <a:cs typeface="Times New Roman"/>
                      </a:endParaRPr>
                    </a:p>
                  </a:txBody>
                  <a:tcPr marL="53668" marR="53668" marT="0" marB="0" anchor="ctr"/>
                </a:tc>
                <a:tc>
                  <a:txBody>
                    <a:bodyPr/>
                    <a:lstStyle/>
                    <a:p>
                      <a:pPr marL="0" marR="0" algn="ctr">
                        <a:lnSpc>
                          <a:spcPct val="115000"/>
                        </a:lnSpc>
                        <a:spcBef>
                          <a:spcPts val="0"/>
                        </a:spcBef>
                        <a:spcAft>
                          <a:spcPts val="0"/>
                        </a:spcAft>
                      </a:pPr>
                      <a:r>
                        <a:rPr lang="en-US" sz="900" dirty="0">
                          <a:effectLst/>
                        </a:rPr>
                        <a:t>Author</a:t>
                      </a:r>
                      <a:endParaRPr lang="en-US" sz="900" dirty="0">
                        <a:solidFill>
                          <a:srgbClr val="000000"/>
                        </a:solidFill>
                        <a:effectLst/>
                        <a:latin typeface="Calibri"/>
                        <a:ea typeface="Calibri"/>
                        <a:cs typeface="Times New Roman"/>
                      </a:endParaRPr>
                    </a:p>
                  </a:txBody>
                  <a:tcPr marL="53668" marR="53668" marT="0" marB="0" anchor="ctr"/>
                </a:tc>
                <a:tc>
                  <a:txBody>
                    <a:bodyPr/>
                    <a:lstStyle/>
                    <a:p>
                      <a:pPr marL="0" marR="0" algn="ctr">
                        <a:lnSpc>
                          <a:spcPct val="115000"/>
                        </a:lnSpc>
                        <a:spcBef>
                          <a:spcPts val="0"/>
                        </a:spcBef>
                        <a:spcAft>
                          <a:spcPts val="0"/>
                        </a:spcAft>
                      </a:pPr>
                      <a:r>
                        <a:rPr lang="en-US" sz="900" dirty="0">
                          <a:effectLst/>
                        </a:rPr>
                        <a:t>U.S. export promotion programs</a:t>
                      </a:r>
                      <a:endParaRPr lang="en-US" sz="900" dirty="0">
                        <a:solidFill>
                          <a:srgbClr val="000000"/>
                        </a:solidFill>
                        <a:effectLst/>
                        <a:latin typeface="Calibri"/>
                        <a:ea typeface="Calibri"/>
                        <a:cs typeface="Times New Roman"/>
                      </a:endParaRPr>
                    </a:p>
                  </a:txBody>
                  <a:tcPr marL="53668" marR="53668" marT="0" marB="0" anchor="ctr"/>
                </a:tc>
                <a:tc>
                  <a:txBody>
                    <a:bodyPr/>
                    <a:lstStyle/>
                    <a:p>
                      <a:pPr marL="0" marR="0" algn="ctr">
                        <a:lnSpc>
                          <a:spcPct val="115000"/>
                        </a:lnSpc>
                        <a:spcBef>
                          <a:spcPts val="0"/>
                        </a:spcBef>
                        <a:spcAft>
                          <a:spcPts val="0"/>
                        </a:spcAft>
                      </a:pPr>
                      <a:r>
                        <a:rPr lang="en-US" sz="900" dirty="0">
                          <a:effectLst/>
                        </a:rPr>
                        <a:t>Commodity/ products</a:t>
                      </a:r>
                      <a:endParaRPr lang="en-US" sz="900" dirty="0">
                        <a:solidFill>
                          <a:srgbClr val="000000"/>
                        </a:solidFill>
                        <a:effectLst/>
                        <a:latin typeface="Calibri"/>
                        <a:ea typeface="Calibri"/>
                        <a:cs typeface="Times New Roman"/>
                      </a:endParaRPr>
                    </a:p>
                  </a:txBody>
                  <a:tcPr marL="53668" marR="53668" marT="0" marB="0" anchor="ctr"/>
                </a:tc>
                <a:tc>
                  <a:txBody>
                    <a:bodyPr/>
                    <a:lstStyle/>
                    <a:p>
                      <a:pPr marL="0" marR="0" algn="ctr">
                        <a:lnSpc>
                          <a:spcPct val="115000"/>
                        </a:lnSpc>
                        <a:spcBef>
                          <a:spcPts val="0"/>
                        </a:spcBef>
                        <a:spcAft>
                          <a:spcPts val="0"/>
                        </a:spcAft>
                      </a:pPr>
                      <a:r>
                        <a:rPr lang="en-US" sz="900" dirty="0">
                          <a:effectLst/>
                        </a:rPr>
                        <a:t>Location</a:t>
                      </a:r>
                      <a:endParaRPr lang="en-US" sz="900" dirty="0">
                        <a:solidFill>
                          <a:srgbClr val="000000"/>
                        </a:solidFill>
                        <a:effectLst/>
                        <a:latin typeface="Calibri"/>
                        <a:ea typeface="Calibri"/>
                        <a:cs typeface="Times New Roman"/>
                      </a:endParaRPr>
                    </a:p>
                  </a:txBody>
                  <a:tcPr marL="53668" marR="53668" marT="0" marB="0" anchor="ctr"/>
                </a:tc>
                <a:tc>
                  <a:txBody>
                    <a:bodyPr/>
                    <a:lstStyle/>
                    <a:p>
                      <a:pPr marL="0" marR="0" algn="ctr">
                        <a:lnSpc>
                          <a:spcPct val="115000"/>
                        </a:lnSpc>
                        <a:spcBef>
                          <a:spcPts val="0"/>
                        </a:spcBef>
                        <a:spcAft>
                          <a:spcPts val="0"/>
                        </a:spcAft>
                      </a:pPr>
                      <a:r>
                        <a:rPr lang="en-US" sz="900" dirty="0">
                          <a:effectLst/>
                        </a:rPr>
                        <a:t>Period of estimation</a:t>
                      </a:r>
                      <a:endParaRPr lang="en-US" sz="900" dirty="0">
                        <a:solidFill>
                          <a:srgbClr val="000000"/>
                        </a:solidFill>
                        <a:effectLst/>
                        <a:latin typeface="Calibri"/>
                        <a:ea typeface="Calibri"/>
                        <a:cs typeface="Times New Roman"/>
                      </a:endParaRPr>
                    </a:p>
                  </a:txBody>
                  <a:tcPr marL="53668" marR="53668" marT="0" marB="0" anchor="ctr"/>
                </a:tc>
                <a:tc>
                  <a:txBody>
                    <a:bodyPr/>
                    <a:lstStyle/>
                    <a:p>
                      <a:pPr marL="0" marR="0" algn="ctr">
                        <a:lnSpc>
                          <a:spcPct val="115000"/>
                        </a:lnSpc>
                        <a:spcBef>
                          <a:spcPts val="0"/>
                        </a:spcBef>
                        <a:spcAft>
                          <a:spcPts val="0"/>
                        </a:spcAft>
                      </a:pPr>
                      <a:r>
                        <a:rPr lang="en-US" sz="900" dirty="0">
                          <a:effectLst/>
                        </a:rPr>
                        <a:t>Type of model</a:t>
                      </a:r>
                      <a:endParaRPr lang="en-US" sz="900" dirty="0">
                        <a:solidFill>
                          <a:srgbClr val="000000"/>
                        </a:solidFill>
                        <a:effectLst/>
                        <a:latin typeface="Calibri"/>
                        <a:ea typeface="Calibri"/>
                        <a:cs typeface="Times New Roman"/>
                      </a:endParaRPr>
                    </a:p>
                  </a:txBody>
                  <a:tcPr marL="53668" marR="53668" marT="0" marB="0" anchor="ctr"/>
                </a:tc>
                <a:tc>
                  <a:txBody>
                    <a:bodyPr/>
                    <a:lstStyle/>
                    <a:p>
                      <a:pPr marL="0" marR="0" algn="ctr">
                        <a:lnSpc>
                          <a:spcPct val="115000"/>
                        </a:lnSpc>
                        <a:spcBef>
                          <a:spcPts val="0"/>
                        </a:spcBef>
                        <a:spcAft>
                          <a:spcPts val="0"/>
                        </a:spcAft>
                      </a:pPr>
                      <a:r>
                        <a:rPr lang="en-US" sz="900" dirty="0">
                          <a:effectLst/>
                        </a:rPr>
                        <a:t>Results</a:t>
                      </a:r>
                      <a:endParaRPr lang="en-US" sz="900" dirty="0">
                        <a:solidFill>
                          <a:srgbClr val="000000"/>
                        </a:solidFill>
                        <a:effectLst/>
                        <a:latin typeface="Calibri"/>
                        <a:ea typeface="Calibri"/>
                        <a:cs typeface="Times New Roman"/>
                      </a:endParaRPr>
                    </a:p>
                  </a:txBody>
                  <a:tcPr marL="53668" marR="53668" marT="0" marB="0" anchor="ctr"/>
                </a:tc>
              </a:tr>
              <a:tr h="883921">
                <a:tc>
                  <a:txBody>
                    <a:bodyPr/>
                    <a:lstStyle/>
                    <a:p>
                      <a:pPr marL="0" marR="0">
                        <a:lnSpc>
                          <a:spcPct val="115000"/>
                        </a:lnSpc>
                        <a:spcBef>
                          <a:spcPts val="0"/>
                        </a:spcBef>
                        <a:spcAft>
                          <a:spcPts val="0"/>
                        </a:spcAft>
                      </a:pPr>
                      <a:r>
                        <a:rPr lang="en-US" sz="1000" dirty="0">
                          <a:effectLst/>
                        </a:rPr>
                        <a:t>Measuring the impacts of US export promotion program </a:t>
                      </a:r>
                      <a:endParaRPr lang="en-US" sz="1000" dirty="0">
                        <a:solidFill>
                          <a:srgbClr val="000000"/>
                        </a:solidFill>
                        <a:effectLst/>
                        <a:latin typeface="Calibri"/>
                        <a:ea typeface="Calibri"/>
                        <a:cs typeface="Times New Roman"/>
                      </a:endParaRPr>
                    </a:p>
                  </a:txBody>
                  <a:tcPr marL="53668" marR="53668" marT="0" marB="0" anchor="ctr"/>
                </a:tc>
                <a:tc>
                  <a:txBody>
                    <a:bodyPr/>
                    <a:lstStyle/>
                    <a:p>
                      <a:pPr marL="0" marR="0">
                        <a:lnSpc>
                          <a:spcPct val="115000"/>
                        </a:lnSpc>
                        <a:spcBef>
                          <a:spcPts val="0"/>
                        </a:spcBef>
                        <a:spcAft>
                          <a:spcPts val="0"/>
                        </a:spcAft>
                      </a:pPr>
                      <a:r>
                        <a:rPr lang="en-US" sz="1000" dirty="0" err="1">
                          <a:effectLst/>
                        </a:rPr>
                        <a:t>Adhikari</a:t>
                      </a:r>
                      <a:r>
                        <a:rPr lang="en-US" sz="1000" dirty="0">
                          <a:effectLst/>
                        </a:rPr>
                        <a:t>, et al. (2003)</a:t>
                      </a:r>
                      <a:endParaRPr lang="en-US" sz="1000" dirty="0">
                        <a:solidFill>
                          <a:srgbClr val="000000"/>
                        </a:solidFill>
                        <a:effectLst/>
                        <a:latin typeface="Calibri"/>
                        <a:ea typeface="Calibri"/>
                        <a:cs typeface="Times New Roman"/>
                      </a:endParaRPr>
                    </a:p>
                  </a:txBody>
                  <a:tcPr marL="53668" marR="53668" marT="0" marB="0" anchor="ctr"/>
                </a:tc>
                <a:tc>
                  <a:txBody>
                    <a:bodyPr/>
                    <a:lstStyle/>
                    <a:p>
                      <a:pPr marL="0" marR="0">
                        <a:lnSpc>
                          <a:spcPct val="115000"/>
                        </a:lnSpc>
                        <a:spcBef>
                          <a:spcPts val="0"/>
                        </a:spcBef>
                        <a:spcAft>
                          <a:spcPts val="0"/>
                        </a:spcAft>
                      </a:pPr>
                      <a:r>
                        <a:rPr lang="en-US" sz="1000" dirty="0">
                          <a:effectLst/>
                        </a:rPr>
                        <a:t>FMD &amp; MAP</a:t>
                      </a:r>
                      <a:endParaRPr lang="en-US" sz="1000" dirty="0">
                        <a:solidFill>
                          <a:srgbClr val="000000"/>
                        </a:solidFill>
                        <a:effectLst/>
                        <a:latin typeface="Calibri"/>
                        <a:ea typeface="Calibri"/>
                        <a:cs typeface="Times New Roman"/>
                      </a:endParaRPr>
                    </a:p>
                  </a:txBody>
                  <a:tcPr marL="53668" marR="53668" marT="0" marB="0" anchor="ctr"/>
                </a:tc>
                <a:tc>
                  <a:txBody>
                    <a:bodyPr/>
                    <a:lstStyle/>
                    <a:p>
                      <a:pPr marL="0" marR="0">
                        <a:lnSpc>
                          <a:spcPct val="115000"/>
                        </a:lnSpc>
                        <a:spcBef>
                          <a:spcPts val="0"/>
                        </a:spcBef>
                        <a:spcAft>
                          <a:spcPts val="0"/>
                        </a:spcAft>
                      </a:pPr>
                      <a:r>
                        <a:rPr lang="en-US" sz="1000" dirty="0">
                          <a:effectLst/>
                        </a:rPr>
                        <a:t>U.S. wheat</a:t>
                      </a:r>
                      <a:endParaRPr lang="en-US" sz="1000" dirty="0">
                        <a:solidFill>
                          <a:srgbClr val="000000"/>
                        </a:solidFill>
                        <a:effectLst/>
                        <a:latin typeface="Calibri"/>
                        <a:ea typeface="Calibri"/>
                        <a:cs typeface="Times New Roman"/>
                      </a:endParaRPr>
                    </a:p>
                  </a:txBody>
                  <a:tcPr marL="53668" marR="53668" marT="0" marB="0" anchor="ctr"/>
                </a:tc>
                <a:tc>
                  <a:txBody>
                    <a:bodyPr/>
                    <a:lstStyle/>
                    <a:p>
                      <a:pPr marL="0" marR="0">
                        <a:lnSpc>
                          <a:spcPct val="115000"/>
                        </a:lnSpc>
                        <a:spcBef>
                          <a:spcPts val="0"/>
                        </a:spcBef>
                        <a:spcAft>
                          <a:spcPts val="0"/>
                        </a:spcAft>
                      </a:pPr>
                      <a:r>
                        <a:rPr lang="en-US" sz="1000">
                          <a:effectLst/>
                        </a:rPr>
                        <a:t>Middle East, Pacific Rim, and Mexico</a:t>
                      </a:r>
                      <a:endParaRPr lang="en-US" sz="1000">
                        <a:solidFill>
                          <a:srgbClr val="000000"/>
                        </a:solidFill>
                        <a:effectLst/>
                        <a:latin typeface="Calibri"/>
                        <a:ea typeface="Calibri"/>
                        <a:cs typeface="Times New Roman"/>
                      </a:endParaRPr>
                    </a:p>
                  </a:txBody>
                  <a:tcPr marL="53668" marR="53668" marT="0" marB="0" anchor="ctr"/>
                </a:tc>
                <a:tc>
                  <a:txBody>
                    <a:bodyPr/>
                    <a:lstStyle/>
                    <a:p>
                      <a:pPr marL="0" marR="0">
                        <a:lnSpc>
                          <a:spcPct val="115000"/>
                        </a:lnSpc>
                        <a:spcBef>
                          <a:spcPts val="0"/>
                        </a:spcBef>
                        <a:spcAft>
                          <a:spcPts val="0"/>
                        </a:spcAft>
                      </a:pPr>
                      <a:r>
                        <a:rPr lang="en-US" sz="1000" dirty="0">
                          <a:effectLst/>
                        </a:rPr>
                        <a:t>1996-2001</a:t>
                      </a:r>
                      <a:endParaRPr lang="en-US" sz="1000" dirty="0">
                        <a:solidFill>
                          <a:srgbClr val="000000"/>
                        </a:solidFill>
                        <a:effectLst/>
                        <a:latin typeface="Calibri"/>
                        <a:ea typeface="Calibri"/>
                        <a:cs typeface="Times New Roman"/>
                      </a:endParaRPr>
                    </a:p>
                  </a:txBody>
                  <a:tcPr marL="53668" marR="53668" marT="0" marB="0" anchor="ctr"/>
                </a:tc>
                <a:tc>
                  <a:txBody>
                    <a:bodyPr/>
                    <a:lstStyle/>
                    <a:p>
                      <a:pPr marL="0" marR="0">
                        <a:lnSpc>
                          <a:spcPct val="115000"/>
                        </a:lnSpc>
                        <a:spcBef>
                          <a:spcPts val="0"/>
                        </a:spcBef>
                        <a:spcAft>
                          <a:spcPts val="0"/>
                        </a:spcAft>
                      </a:pPr>
                      <a:r>
                        <a:rPr lang="en-US" sz="1000">
                          <a:effectLst/>
                        </a:rPr>
                        <a:t>Single export demand function</a:t>
                      </a:r>
                      <a:endParaRPr lang="en-US" sz="1000">
                        <a:solidFill>
                          <a:srgbClr val="000000"/>
                        </a:solidFill>
                        <a:effectLst/>
                        <a:latin typeface="Calibri"/>
                        <a:ea typeface="Calibri"/>
                        <a:cs typeface="Times New Roman"/>
                      </a:endParaRPr>
                    </a:p>
                  </a:txBody>
                  <a:tcPr marL="53668" marR="53668" marT="0" marB="0" anchor="ctr"/>
                </a:tc>
                <a:tc>
                  <a:txBody>
                    <a:bodyPr/>
                    <a:lstStyle/>
                    <a:p>
                      <a:pPr marL="0" marR="0">
                        <a:lnSpc>
                          <a:spcPct val="115000"/>
                        </a:lnSpc>
                        <a:spcBef>
                          <a:spcPts val="0"/>
                        </a:spcBef>
                        <a:spcAft>
                          <a:spcPts val="0"/>
                        </a:spcAft>
                      </a:pPr>
                      <a:r>
                        <a:rPr lang="en-US" sz="1000">
                          <a:effectLst/>
                        </a:rPr>
                        <a:t>Export promotion has a positive impact. The per dollar returns to wheat export promotion were $1.49 in Middle Eas, $0.42 in Pacific Rim , &amp;  $2.01 in Mexico. </a:t>
                      </a:r>
                      <a:endParaRPr lang="en-US" sz="1000">
                        <a:solidFill>
                          <a:srgbClr val="000000"/>
                        </a:solidFill>
                        <a:effectLst/>
                        <a:latin typeface="Calibri"/>
                        <a:ea typeface="Calibri"/>
                        <a:cs typeface="Times New Roman"/>
                      </a:endParaRPr>
                    </a:p>
                  </a:txBody>
                  <a:tcPr marL="53668" marR="53668" marT="0" marB="0" anchor="ctr"/>
                </a:tc>
              </a:tr>
              <a:tr h="736600">
                <a:tc>
                  <a:txBody>
                    <a:bodyPr/>
                    <a:lstStyle/>
                    <a:p>
                      <a:pPr marL="0" marR="0">
                        <a:lnSpc>
                          <a:spcPct val="115000"/>
                        </a:lnSpc>
                        <a:spcBef>
                          <a:spcPts val="0"/>
                        </a:spcBef>
                        <a:spcAft>
                          <a:spcPts val="0"/>
                        </a:spcAft>
                      </a:pPr>
                      <a:r>
                        <a:rPr lang="en-US" sz="1000" dirty="0">
                          <a:effectLst/>
                        </a:rPr>
                        <a:t>The Effect of the U.S. FMD program </a:t>
                      </a:r>
                      <a:endParaRPr lang="en-US" sz="1000" dirty="0">
                        <a:solidFill>
                          <a:srgbClr val="000000"/>
                        </a:solidFill>
                        <a:effectLst/>
                        <a:latin typeface="Calibri"/>
                        <a:ea typeface="Calibri"/>
                        <a:cs typeface="Times New Roman"/>
                      </a:endParaRPr>
                    </a:p>
                  </a:txBody>
                  <a:tcPr marL="53668" marR="53668" marT="0" marB="0" anchor="ctr"/>
                </a:tc>
                <a:tc>
                  <a:txBody>
                    <a:bodyPr/>
                    <a:lstStyle/>
                    <a:p>
                      <a:pPr marL="0" marR="0">
                        <a:lnSpc>
                          <a:spcPct val="115000"/>
                        </a:lnSpc>
                        <a:spcBef>
                          <a:spcPts val="0"/>
                        </a:spcBef>
                        <a:spcAft>
                          <a:spcPts val="0"/>
                        </a:spcAft>
                      </a:pPr>
                      <a:r>
                        <a:rPr lang="en-US" sz="1000" dirty="0" err="1">
                          <a:effectLst/>
                        </a:rPr>
                        <a:t>Boonsaeng</a:t>
                      </a:r>
                      <a:r>
                        <a:rPr lang="en-US" sz="1000" dirty="0">
                          <a:effectLst/>
                        </a:rPr>
                        <a:t> and Fletcher (2008)</a:t>
                      </a:r>
                      <a:endParaRPr lang="en-US" sz="1000" dirty="0">
                        <a:solidFill>
                          <a:srgbClr val="000000"/>
                        </a:solidFill>
                        <a:effectLst/>
                        <a:latin typeface="Calibri"/>
                        <a:ea typeface="Calibri"/>
                        <a:cs typeface="Times New Roman"/>
                      </a:endParaRPr>
                    </a:p>
                  </a:txBody>
                  <a:tcPr marL="53668" marR="53668" marT="0" marB="0" anchor="ctr"/>
                </a:tc>
                <a:tc>
                  <a:txBody>
                    <a:bodyPr/>
                    <a:lstStyle/>
                    <a:p>
                      <a:pPr marL="0" marR="0">
                        <a:lnSpc>
                          <a:spcPct val="115000"/>
                        </a:lnSpc>
                        <a:spcBef>
                          <a:spcPts val="0"/>
                        </a:spcBef>
                        <a:spcAft>
                          <a:spcPts val="0"/>
                        </a:spcAft>
                      </a:pPr>
                      <a:r>
                        <a:rPr lang="en-US" sz="1000" dirty="0">
                          <a:effectLst/>
                        </a:rPr>
                        <a:t>FMD</a:t>
                      </a:r>
                      <a:endParaRPr lang="en-US" sz="1000" dirty="0">
                        <a:solidFill>
                          <a:srgbClr val="000000"/>
                        </a:solidFill>
                        <a:effectLst/>
                        <a:latin typeface="Calibri"/>
                        <a:ea typeface="Calibri"/>
                        <a:cs typeface="Times New Roman"/>
                      </a:endParaRPr>
                    </a:p>
                  </a:txBody>
                  <a:tcPr marL="53668" marR="53668" marT="0" marB="0" anchor="ctr"/>
                </a:tc>
                <a:tc>
                  <a:txBody>
                    <a:bodyPr/>
                    <a:lstStyle/>
                    <a:p>
                      <a:pPr marL="0" marR="0">
                        <a:lnSpc>
                          <a:spcPct val="115000"/>
                        </a:lnSpc>
                        <a:spcBef>
                          <a:spcPts val="0"/>
                        </a:spcBef>
                        <a:spcAft>
                          <a:spcPts val="0"/>
                        </a:spcAft>
                      </a:pPr>
                      <a:r>
                        <a:rPr lang="en-US" sz="1000" dirty="0">
                          <a:effectLst/>
                        </a:rPr>
                        <a:t>U.S. shelled peanuts</a:t>
                      </a:r>
                      <a:endParaRPr lang="en-US" sz="1000" dirty="0">
                        <a:solidFill>
                          <a:srgbClr val="000000"/>
                        </a:solidFill>
                        <a:effectLst/>
                        <a:latin typeface="Calibri"/>
                        <a:ea typeface="Calibri"/>
                        <a:cs typeface="Times New Roman"/>
                      </a:endParaRPr>
                    </a:p>
                  </a:txBody>
                  <a:tcPr marL="53668" marR="53668" marT="0" marB="0" anchor="ctr"/>
                </a:tc>
                <a:tc>
                  <a:txBody>
                    <a:bodyPr/>
                    <a:lstStyle/>
                    <a:p>
                      <a:pPr marL="0" marR="0">
                        <a:lnSpc>
                          <a:spcPct val="115000"/>
                        </a:lnSpc>
                        <a:spcBef>
                          <a:spcPts val="0"/>
                        </a:spcBef>
                        <a:spcAft>
                          <a:spcPts val="0"/>
                        </a:spcAft>
                      </a:pPr>
                      <a:r>
                        <a:rPr lang="en-US" sz="1000" dirty="0">
                          <a:effectLst/>
                        </a:rPr>
                        <a:t>European Union</a:t>
                      </a:r>
                      <a:endParaRPr lang="en-US" sz="1000" dirty="0">
                        <a:solidFill>
                          <a:srgbClr val="000000"/>
                        </a:solidFill>
                        <a:effectLst/>
                        <a:latin typeface="Calibri"/>
                        <a:ea typeface="Calibri"/>
                        <a:cs typeface="Times New Roman"/>
                      </a:endParaRPr>
                    </a:p>
                  </a:txBody>
                  <a:tcPr marL="53668" marR="53668" marT="0" marB="0" anchor="ctr"/>
                </a:tc>
                <a:tc>
                  <a:txBody>
                    <a:bodyPr/>
                    <a:lstStyle/>
                    <a:p>
                      <a:pPr marL="0" marR="0">
                        <a:lnSpc>
                          <a:spcPct val="115000"/>
                        </a:lnSpc>
                        <a:spcBef>
                          <a:spcPts val="0"/>
                        </a:spcBef>
                        <a:spcAft>
                          <a:spcPts val="0"/>
                        </a:spcAft>
                      </a:pPr>
                      <a:r>
                        <a:rPr lang="en-US" sz="1000" dirty="0">
                          <a:effectLst/>
                        </a:rPr>
                        <a:t>1991-2005</a:t>
                      </a:r>
                      <a:endParaRPr lang="en-US" sz="1000" dirty="0">
                        <a:solidFill>
                          <a:srgbClr val="000000"/>
                        </a:solidFill>
                        <a:effectLst/>
                        <a:latin typeface="Calibri"/>
                        <a:ea typeface="Calibri"/>
                        <a:cs typeface="Times New Roman"/>
                      </a:endParaRPr>
                    </a:p>
                  </a:txBody>
                  <a:tcPr marL="53668" marR="53668" marT="0" marB="0" anchor="ctr"/>
                </a:tc>
                <a:tc>
                  <a:txBody>
                    <a:bodyPr/>
                    <a:lstStyle/>
                    <a:p>
                      <a:pPr marL="0" marR="0">
                        <a:lnSpc>
                          <a:spcPct val="115000"/>
                        </a:lnSpc>
                        <a:spcBef>
                          <a:spcPts val="0"/>
                        </a:spcBef>
                        <a:spcAft>
                          <a:spcPts val="0"/>
                        </a:spcAft>
                      </a:pPr>
                      <a:r>
                        <a:rPr lang="en-US" sz="1000">
                          <a:effectLst/>
                        </a:rPr>
                        <a:t>Differential factor allocation model (DFAM) </a:t>
                      </a:r>
                      <a:endParaRPr lang="en-US" sz="1000">
                        <a:solidFill>
                          <a:srgbClr val="000000"/>
                        </a:solidFill>
                        <a:effectLst/>
                        <a:latin typeface="Calibri"/>
                        <a:ea typeface="Calibri"/>
                        <a:cs typeface="Times New Roman"/>
                      </a:endParaRPr>
                    </a:p>
                  </a:txBody>
                  <a:tcPr marL="53668" marR="53668" marT="0" marB="0" anchor="ctr"/>
                </a:tc>
                <a:tc>
                  <a:txBody>
                    <a:bodyPr/>
                    <a:lstStyle/>
                    <a:p>
                      <a:pPr marL="0" marR="0">
                        <a:lnSpc>
                          <a:spcPct val="115000"/>
                        </a:lnSpc>
                        <a:spcBef>
                          <a:spcPts val="0"/>
                        </a:spcBef>
                        <a:spcAft>
                          <a:spcPts val="0"/>
                        </a:spcAft>
                      </a:pPr>
                      <a:r>
                        <a:rPr lang="en-US" sz="1000">
                          <a:effectLst/>
                        </a:rPr>
                        <a:t>Positive impact of FMD program on EU demand for U.S. shelled peanuts. The marginal return per EURO dollars of U.S. FMD expenditures is 240 Euros.</a:t>
                      </a:r>
                      <a:endParaRPr lang="en-US" sz="1000">
                        <a:solidFill>
                          <a:srgbClr val="000000"/>
                        </a:solidFill>
                        <a:effectLst/>
                        <a:latin typeface="Calibri"/>
                        <a:ea typeface="Calibri"/>
                        <a:cs typeface="Times New Roman"/>
                      </a:endParaRPr>
                    </a:p>
                  </a:txBody>
                  <a:tcPr marL="53668" marR="53668" marT="0" marB="0" anchor="ctr"/>
                </a:tc>
              </a:tr>
              <a:tr h="589280">
                <a:tc>
                  <a:txBody>
                    <a:bodyPr/>
                    <a:lstStyle/>
                    <a:p>
                      <a:pPr marL="0" marR="0">
                        <a:lnSpc>
                          <a:spcPct val="115000"/>
                        </a:lnSpc>
                        <a:spcBef>
                          <a:spcPts val="0"/>
                        </a:spcBef>
                        <a:spcAft>
                          <a:spcPts val="0"/>
                        </a:spcAft>
                      </a:pPr>
                      <a:r>
                        <a:rPr lang="en-US" sz="1000">
                          <a:effectLst/>
                        </a:rPr>
                        <a:t>The impact of U.S. Non-price export promotion </a:t>
                      </a:r>
                      <a:endParaRPr lang="en-US" sz="1000">
                        <a:solidFill>
                          <a:srgbClr val="000000"/>
                        </a:solidFill>
                        <a:effectLst/>
                        <a:latin typeface="Calibri"/>
                        <a:ea typeface="Calibri"/>
                        <a:cs typeface="Times New Roman"/>
                      </a:endParaRPr>
                    </a:p>
                  </a:txBody>
                  <a:tcPr marL="53668" marR="53668" marT="0" marB="0" anchor="ctr"/>
                </a:tc>
                <a:tc>
                  <a:txBody>
                    <a:bodyPr/>
                    <a:lstStyle/>
                    <a:p>
                      <a:pPr marL="0" marR="0">
                        <a:lnSpc>
                          <a:spcPct val="115000"/>
                        </a:lnSpc>
                        <a:spcBef>
                          <a:spcPts val="0"/>
                        </a:spcBef>
                        <a:spcAft>
                          <a:spcPts val="0"/>
                        </a:spcAft>
                      </a:pPr>
                      <a:r>
                        <a:rPr lang="en-US" sz="1000">
                          <a:effectLst/>
                        </a:rPr>
                        <a:t>Boonsaeng and Fletcher (2010)</a:t>
                      </a:r>
                      <a:endParaRPr lang="en-US" sz="1000">
                        <a:solidFill>
                          <a:srgbClr val="000000"/>
                        </a:solidFill>
                        <a:effectLst/>
                        <a:latin typeface="Calibri"/>
                        <a:ea typeface="Calibri"/>
                        <a:cs typeface="Times New Roman"/>
                      </a:endParaRPr>
                    </a:p>
                  </a:txBody>
                  <a:tcPr marL="53668" marR="53668" marT="0" marB="0" anchor="ctr"/>
                </a:tc>
                <a:tc>
                  <a:txBody>
                    <a:bodyPr/>
                    <a:lstStyle/>
                    <a:p>
                      <a:pPr marL="0" marR="0">
                        <a:lnSpc>
                          <a:spcPct val="115000"/>
                        </a:lnSpc>
                        <a:spcBef>
                          <a:spcPts val="0"/>
                        </a:spcBef>
                        <a:spcAft>
                          <a:spcPts val="0"/>
                        </a:spcAft>
                      </a:pPr>
                      <a:r>
                        <a:rPr lang="en-US" sz="1000" dirty="0">
                          <a:effectLst/>
                        </a:rPr>
                        <a:t>FMD and MAP</a:t>
                      </a:r>
                      <a:endParaRPr lang="en-US" sz="1000" dirty="0">
                        <a:solidFill>
                          <a:srgbClr val="000000"/>
                        </a:solidFill>
                        <a:effectLst/>
                        <a:latin typeface="Calibri"/>
                        <a:ea typeface="Calibri"/>
                        <a:cs typeface="Times New Roman"/>
                      </a:endParaRPr>
                    </a:p>
                  </a:txBody>
                  <a:tcPr marL="53668" marR="53668" marT="0" marB="0" anchor="ctr"/>
                </a:tc>
                <a:tc>
                  <a:txBody>
                    <a:bodyPr/>
                    <a:lstStyle/>
                    <a:p>
                      <a:pPr marL="0" marR="0">
                        <a:lnSpc>
                          <a:spcPct val="115000"/>
                        </a:lnSpc>
                        <a:spcBef>
                          <a:spcPts val="0"/>
                        </a:spcBef>
                        <a:spcAft>
                          <a:spcPts val="0"/>
                        </a:spcAft>
                      </a:pPr>
                      <a:r>
                        <a:rPr lang="en-US" sz="1000">
                          <a:effectLst/>
                        </a:rPr>
                        <a:t>U.S. peanuts</a:t>
                      </a:r>
                      <a:endParaRPr lang="en-US" sz="1000">
                        <a:solidFill>
                          <a:srgbClr val="000000"/>
                        </a:solidFill>
                        <a:effectLst/>
                        <a:latin typeface="Calibri"/>
                        <a:ea typeface="Calibri"/>
                        <a:cs typeface="Times New Roman"/>
                      </a:endParaRPr>
                    </a:p>
                  </a:txBody>
                  <a:tcPr marL="53668" marR="53668" marT="0" marB="0" anchor="ctr"/>
                </a:tc>
                <a:tc>
                  <a:txBody>
                    <a:bodyPr/>
                    <a:lstStyle/>
                    <a:p>
                      <a:pPr marL="0" marR="0">
                        <a:lnSpc>
                          <a:spcPct val="115000"/>
                        </a:lnSpc>
                        <a:spcBef>
                          <a:spcPts val="0"/>
                        </a:spcBef>
                        <a:spcAft>
                          <a:spcPts val="0"/>
                        </a:spcAft>
                      </a:pPr>
                      <a:r>
                        <a:rPr lang="en-US" sz="1000" dirty="0">
                          <a:effectLst/>
                        </a:rPr>
                        <a:t>Canada and Mexico</a:t>
                      </a:r>
                      <a:endParaRPr lang="en-US" sz="1000" dirty="0">
                        <a:solidFill>
                          <a:srgbClr val="000000"/>
                        </a:solidFill>
                        <a:effectLst/>
                        <a:latin typeface="Calibri"/>
                        <a:ea typeface="Calibri"/>
                        <a:cs typeface="Times New Roman"/>
                      </a:endParaRPr>
                    </a:p>
                  </a:txBody>
                  <a:tcPr marL="53668" marR="53668" marT="0" marB="0" anchor="ctr"/>
                </a:tc>
                <a:tc>
                  <a:txBody>
                    <a:bodyPr/>
                    <a:lstStyle/>
                    <a:p>
                      <a:pPr marL="0" marR="0">
                        <a:lnSpc>
                          <a:spcPct val="115000"/>
                        </a:lnSpc>
                        <a:spcBef>
                          <a:spcPts val="0"/>
                        </a:spcBef>
                        <a:spcAft>
                          <a:spcPts val="0"/>
                        </a:spcAft>
                      </a:pPr>
                      <a:r>
                        <a:rPr lang="en-US" sz="1000" dirty="0">
                          <a:effectLst/>
                        </a:rPr>
                        <a:t>1991-2006</a:t>
                      </a:r>
                      <a:endParaRPr lang="en-US" sz="1000" dirty="0">
                        <a:solidFill>
                          <a:srgbClr val="000000"/>
                        </a:solidFill>
                        <a:effectLst/>
                        <a:latin typeface="Calibri"/>
                        <a:ea typeface="Calibri"/>
                        <a:cs typeface="Times New Roman"/>
                      </a:endParaRPr>
                    </a:p>
                  </a:txBody>
                  <a:tcPr marL="53668" marR="53668" marT="0" marB="0" anchor="ctr"/>
                </a:tc>
                <a:tc>
                  <a:txBody>
                    <a:bodyPr/>
                    <a:lstStyle/>
                    <a:p>
                      <a:pPr marL="0" marR="0">
                        <a:lnSpc>
                          <a:spcPct val="115000"/>
                        </a:lnSpc>
                        <a:spcBef>
                          <a:spcPts val="0"/>
                        </a:spcBef>
                        <a:spcAft>
                          <a:spcPts val="0"/>
                        </a:spcAft>
                      </a:pPr>
                      <a:r>
                        <a:rPr lang="en-US" sz="1000" dirty="0">
                          <a:effectLst/>
                        </a:rPr>
                        <a:t>Single equation, export demand</a:t>
                      </a:r>
                      <a:endParaRPr lang="en-US" sz="1000" dirty="0">
                        <a:solidFill>
                          <a:srgbClr val="000000"/>
                        </a:solidFill>
                        <a:effectLst/>
                        <a:latin typeface="Calibri"/>
                        <a:ea typeface="Calibri"/>
                        <a:cs typeface="Times New Roman"/>
                      </a:endParaRPr>
                    </a:p>
                  </a:txBody>
                  <a:tcPr marL="53668" marR="53668" marT="0" marB="0" anchor="ctr"/>
                </a:tc>
                <a:tc>
                  <a:txBody>
                    <a:bodyPr/>
                    <a:lstStyle/>
                    <a:p>
                      <a:pPr marL="0" marR="0">
                        <a:lnSpc>
                          <a:spcPct val="115000"/>
                        </a:lnSpc>
                        <a:spcBef>
                          <a:spcPts val="0"/>
                        </a:spcBef>
                        <a:spcAft>
                          <a:spcPts val="0"/>
                        </a:spcAft>
                      </a:pPr>
                      <a:r>
                        <a:rPr lang="en-US" sz="1000" dirty="0">
                          <a:effectLst/>
                        </a:rPr>
                        <a:t>U.S. peanuts exported to Canada and Mexico are own-price elastic. US export promotion return in Mexico is $35.92 per dollar invested.</a:t>
                      </a:r>
                      <a:endParaRPr lang="en-US" sz="1000" dirty="0">
                        <a:solidFill>
                          <a:srgbClr val="000000"/>
                        </a:solidFill>
                        <a:effectLst/>
                        <a:latin typeface="Calibri"/>
                        <a:ea typeface="Calibri"/>
                        <a:cs typeface="Times New Roman"/>
                      </a:endParaRPr>
                    </a:p>
                  </a:txBody>
                  <a:tcPr marL="53668" marR="53668" marT="0" marB="0" anchor="ctr"/>
                </a:tc>
              </a:tr>
              <a:tr h="736600">
                <a:tc>
                  <a:txBody>
                    <a:bodyPr/>
                    <a:lstStyle/>
                    <a:p>
                      <a:pPr marL="0" marR="0">
                        <a:lnSpc>
                          <a:spcPct val="115000"/>
                        </a:lnSpc>
                        <a:spcBef>
                          <a:spcPts val="0"/>
                        </a:spcBef>
                        <a:spcAft>
                          <a:spcPts val="0"/>
                        </a:spcAft>
                      </a:pPr>
                      <a:r>
                        <a:rPr lang="en-US" sz="1000" dirty="0">
                          <a:effectLst/>
                        </a:rPr>
                        <a:t>Global welfare impacts of U.S. meat</a:t>
                      </a:r>
                    </a:p>
                    <a:p>
                      <a:pPr marL="0" marR="0">
                        <a:lnSpc>
                          <a:spcPct val="115000"/>
                        </a:lnSpc>
                        <a:spcBef>
                          <a:spcPts val="0"/>
                        </a:spcBef>
                        <a:spcAft>
                          <a:spcPts val="0"/>
                        </a:spcAft>
                      </a:pPr>
                      <a:r>
                        <a:rPr lang="en-US" sz="1000" dirty="0">
                          <a:effectLst/>
                        </a:rPr>
                        <a:t>promotion activities</a:t>
                      </a:r>
                      <a:endParaRPr lang="en-US" sz="1000" dirty="0">
                        <a:solidFill>
                          <a:srgbClr val="000000"/>
                        </a:solidFill>
                        <a:effectLst/>
                        <a:latin typeface="Calibri"/>
                        <a:ea typeface="Calibri"/>
                        <a:cs typeface="Times New Roman"/>
                      </a:endParaRPr>
                    </a:p>
                  </a:txBody>
                  <a:tcPr marL="53668" marR="53668" marT="0" marB="0" anchor="ctr"/>
                </a:tc>
                <a:tc>
                  <a:txBody>
                    <a:bodyPr/>
                    <a:lstStyle/>
                    <a:p>
                      <a:pPr marL="0" marR="0">
                        <a:lnSpc>
                          <a:spcPct val="115000"/>
                        </a:lnSpc>
                        <a:spcBef>
                          <a:spcPts val="0"/>
                        </a:spcBef>
                        <a:spcAft>
                          <a:spcPts val="0"/>
                        </a:spcAft>
                      </a:pPr>
                      <a:r>
                        <a:rPr lang="en-US" sz="1000">
                          <a:effectLst/>
                        </a:rPr>
                        <a:t>Henneberry, Mutondo, &amp; Brorsen (2009)</a:t>
                      </a:r>
                      <a:endParaRPr lang="en-US" sz="1000">
                        <a:solidFill>
                          <a:srgbClr val="000000"/>
                        </a:solidFill>
                        <a:effectLst/>
                        <a:latin typeface="Calibri"/>
                        <a:ea typeface="Calibri"/>
                        <a:cs typeface="Times New Roman"/>
                      </a:endParaRPr>
                    </a:p>
                  </a:txBody>
                  <a:tcPr marL="53668" marR="53668" marT="0" marB="0" anchor="ctr"/>
                </a:tc>
                <a:tc>
                  <a:txBody>
                    <a:bodyPr/>
                    <a:lstStyle/>
                    <a:p>
                      <a:pPr marL="0" marR="0">
                        <a:lnSpc>
                          <a:spcPct val="115000"/>
                        </a:lnSpc>
                        <a:spcBef>
                          <a:spcPts val="0"/>
                        </a:spcBef>
                        <a:spcAft>
                          <a:spcPts val="0"/>
                        </a:spcAft>
                      </a:pPr>
                      <a:r>
                        <a:rPr lang="en-US" sz="1000" dirty="0">
                          <a:effectLst/>
                        </a:rPr>
                        <a:t>FMD &amp; MAP</a:t>
                      </a:r>
                      <a:endParaRPr lang="en-US" sz="1000" dirty="0">
                        <a:solidFill>
                          <a:srgbClr val="000000"/>
                        </a:solidFill>
                        <a:effectLst/>
                        <a:latin typeface="Calibri"/>
                        <a:ea typeface="Calibri"/>
                        <a:cs typeface="Times New Roman"/>
                      </a:endParaRPr>
                    </a:p>
                  </a:txBody>
                  <a:tcPr marL="53668" marR="53668" marT="0" marB="0" anchor="ctr"/>
                </a:tc>
                <a:tc>
                  <a:txBody>
                    <a:bodyPr/>
                    <a:lstStyle/>
                    <a:p>
                      <a:pPr marL="0" marR="0">
                        <a:lnSpc>
                          <a:spcPct val="115000"/>
                        </a:lnSpc>
                        <a:spcBef>
                          <a:spcPts val="0"/>
                        </a:spcBef>
                        <a:spcAft>
                          <a:spcPts val="0"/>
                        </a:spcAft>
                      </a:pPr>
                      <a:r>
                        <a:rPr lang="en-US" sz="1000">
                          <a:effectLst/>
                        </a:rPr>
                        <a:t>U.S. beef &amp; pork</a:t>
                      </a:r>
                      <a:endParaRPr lang="en-US" sz="1000">
                        <a:solidFill>
                          <a:srgbClr val="000000"/>
                        </a:solidFill>
                        <a:effectLst/>
                        <a:latin typeface="Calibri"/>
                        <a:ea typeface="Calibri"/>
                        <a:cs typeface="Times New Roman"/>
                      </a:endParaRPr>
                    </a:p>
                  </a:txBody>
                  <a:tcPr marL="53668" marR="53668" marT="0" marB="0" anchor="ctr"/>
                </a:tc>
                <a:tc>
                  <a:txBody>
                    <a:bodyPr/>
                    <a:lstStyle/>
                    <a:p>
                      <a:pPr marL="0" marR="0">
                        <a:lnSpc>
                          <a:spcPct val="115000"/>
                        </a:lnSpc>
                        <a:spcBef>
                          <a:spcPts val="0"/>
                        </a:spcBef>
                        <a:spcAft>
                          <a:spcPts val="0"/>
                        </a:spcAft>
                      </a:pPr>
                      <a:r>
                        <a:rPr lang="en-US" sz="1000">
                          <a:effectLst/>
                        </a:rPr>
                        <a:t>World</a:t>
                      </a:r>
                      <a:endParaRPr lang="en-US" sz="1000">
                        <a:solidFill>
                          <a:srgbClr val="000000"/>
                        </a:solidFill>
                        <a:effectLst/>
                        <a:latin typeface="Calibri"/>
                        <a:ea typeface="Calibri"/>
                        <a:cs typeface="Times New Roman"/>
                      </a:endParaRPr>
                    </a:p>
                  </a:txBody>
                  <a:tcPr marL="53668" marR="53668" marT="0" marB="0" anchor="ctr"/>
                </a:tc>
                <a:tc>
                  <a:txBody>
                    <a:bodyPr/>
                    <a:lstStyle/>
                    <a:p>
                      <a:pPr marL="0" marR="0">
                        <a:lnSpc>
                          <a:spcPct val="115000"/>
                        </a:lnSpc>
                        <a:spcBef>
                          <a:spcPts val="0"/>
                        </a:spcBef>
                        <a:spcAft>
                          <a:spcPts val="0"/>
                        </a:spcAft>
                      </a:pPr>
                      <a:r>
                        <a:rPr lang="en-US" sz="1000">
                          <a:effectLst/>
                        </a:rPr>
                        <a:t>2002</a:t>
                      </a:r>
                      <a:endParaRPr lang="en-US" sz="1000">
                        <a:solidFill>
                          <a:srgbClr val="000000"/>
                        </a:solidFill>
                        <a:effectLst/>
                        <a:latin typeface="Calibri"/>
                        <a:ea typeface="Calibri"/>
                        <a:cs typeface="Times New Roman"/>
                      </a:endParaRPr>
                    </a:p>
                  </a:txBody>
                  <a:tcPr marL="53668" marR="53668" marT="0" marB="0" anchor="ctr"/>
                </a:tc>
                <a:tc>
                  <a:txBody>
                    <a:bodyPr/>
                    <a:lstStyle/>
                    <a:p>
                      <a:pPr marL="0" marR="0">
                        <a:lnSpc>
                          <a:spcPct val="115000"/>
                        </a:lnSpc>
                        <a:spcBef>
                          <a:spcPts val="0"/>
                        </a:spcBef>
                        <a:spcAft>
                          <a:spcPts val="0"/>
                        </a:spcAft>
                      </a:pPr>
                      <a:r>
                        <a:rPr lang="en-US" sz="1000" dirty="0">
                          <a:effectLst/>
                        </a:rPr>
                        <a:t>Equilibrium displacement model</a:t>
                      </a:r>
                      <a:endParaRPr lang="en-US" sz="1000" dirty="0">
                        <a:solidFill>
                          <a:srgbClr val="000000"/>
                        </a:solidFill>
                        <a:effectLst/>
                        <a:latin typeface="Calibri"/>
                        <a:ea typeface="Calibri"/>
                        <a:cs typeface="Times New Roman"/>
                      </a:endParaRPr>
                    </a:p>
                  </a:txBody>
                  <a:tcPr marL="53668" marR="53668" marT="0" marB="0" anchor="ctr"/>
                </a:tc>
                <a:tc>
                  <a:txBody>
                    <a:bodyPr/>
                    <a:lstStyle/>
                    <a:p>
                      <a:pPr marL="0" marR="0">
                        <a:lnSpc>
                          <a:spcPct val="115000"/>
                        </a:lnSpc>
                        <a:spcBef>
                          <a:spcPts val="0"/>
                        </a:spcBef>
                        <a:spcAft>
                          <a:spcPts val="0"/>
                        </a:spcAft>
                      </a:pPr>
                      <a:r>
                        <a:rPr lang="en-US" sz="1000" dirty="0">
                          <a:effectLst/>
                        </a:rPr>
                        <a:t>US producer welfare increases from a 10 percent increase in promotion expenditures, ranging from -$1.29 million to $2.60 million for beef producers and from -$0.96 million to $1.67 million for pork producers.</a:t>
                      </a:r>
                      <a:endParaRPr lang="en-US" sz="1000" dirty="0">
                        <a:solidFill>
                          <a:srgbClr val="000000"/>
                        </a:solidFill>
                        <a:effectLst/>
                        <a:latin typeface="Calibri"/>
                        <a:ea typeface="Calibri"/>
                        <a:cs typeface="Times New Roman"/>
                      </a:endParaRPr>
                    </a:p>
                  </a:txBody>
                  <a:tcPr marL="53668" marR="53668" marT="0" marB="0" anchor="ctr"/>
                </a:tc>
              </a:tr>
              <a:tr h="883921">
                <a:tc>
                  <a:txBody>
                    <a:bodyPr/>
                    <a:lstStyle/>
                    <a:p>
                      <a:pPr marL="0" marR="0">
                        <a:lnSpc>
                          <a:spcPct val="115000"/>
                        </a:lnSpc>
                        <a:spcBef>
                          <a:spcPts val="0"/>
                        </a:spcBef>
                        <a:spcAft>
                          <a:spcPts val="0"/>
                        </a:spcAft>
                      </a:pPr>
                      <a:r>
                        <a:rPr lang="en-US" sz="1000" dirty="0">
                          <a:effectLst/>
                        </a:rPr>
                        <a:t>A benefit-cost analysis of U.S. agricultural trade promotion</a:t>
                      </a:r>
                      <a:endParaRPr lang="en-US" sz="1000" dirty="0">
                        <a:solidFill>
                          <a:srgbClr val="000000"/>
                        </a:solidFill>
                        <a:effectLst/>
                        <a:latin typeface="Calibri"/>
                        <a:ea typeface="Calibri"/>
                        <a:cs typeface="Times New Roman"/>
                      </a:endParaRPr>
                    </a:p>
                  </a:txBody>
                  <a:tcPr marL="53668" marR="53668" marT="0" marB="0" anchor="ctr"/>
                </a:tc>
                <a:tc>
                  <a:txBody>
                    <a:bodyPr/>
                    <a:lstStyle/>
                    <a:p>
                      <a:pPr marL="0" marR="0">
                        <a:lnSpc>
                          <a:spcPct val="115000"/>
                        </a:lnSpc>
                        <a:spcBef>
                          <a:spcPts val="0"/>
                        </a:spcBef>
                        <a:spcAft>
                          <a:spcPts val="0"/>
                        </a:spcAft>
                      </a:pPr>
                      <a:r>
                        <a:rPr lang="en-US" sz="1000">
                          <a:effectLst/>
                        </a:rPr>
                        <a:t>Kinnucan and Cai (2010)</a:t>
                      </a:r>
                      <a:endParaRPr lang="en-US" sz="1000">
                        <a:solidFill>
                          <a:srgbClr val="000000"/>
                        </a:solidFill>
                        <a:effectLst/>
                        <a:latin typeface="Calibri"/>
                        <a:ea typeface="Calibri"/>
                        <a:cs typeface="Times New Roman"/>
                      </a:endParaRPr>
                    </a:p>
                  </a:txBody>
                  <a:tcPr marL="53668" marR="53668" marT="0" marB="0" anchor="ctr"/>
                </a:tc>
                <a:tc>
                  <a:txBody>
                    <a:bodyPr/>
                    <a:lstStyle/>
                    <a:p>
                      <a:pPr marL="0" marR="0">
                        <a:lnSpc>
                          <a:spcPct val="115000"/>
                        </a:lnSpc>
                        <a:spcBef>
                          <a:spcPts val="0"/>
                        </a:spcBef>
                        <a:spcAft>
                          <a:spcPts val="0"/>
                        </a:spcAft>
                      </a:pPr>
                      <a:r>
                        <a:rPr lang="en-US" sz="1000">
                          <a:effectLst/>
                        </a:rPr>
                        <a:t>FMD &amp; MAP</a:t>
                      </a:r>
                      <a:endParaRPr lang="en-US" sz="1000">
                        <a:solidFill>
                          <a:srgbClr val="000000"/>
                        </a:solidFill>
                        <a:effectLst/>
                        <a:latin typeface="Calibri"/>
                        <a:ea typeface="Calibri"/>
                        <a:cs typeface="Times New Roman"/>
                      </a:endParaRPr>
                    </a:p>
                  </a:txBody>
                  <a:tcPr marL="53668" marR="53668" marT="0" marB="0" anchor="ctr"/>
                </a:tc>
                <a:tc>
                  <a:txBody>
                    <a:bodyPr/>
                    <a:lstStyle/>
                    <a:p>
                      <a:pPr marL="0" marR="0">
                        <a:lnSpc>
                          <a:spcPct val="115000"/>
                        </a:lnSpc>
                        <a:spcBef>
                          <a:spcPts val="0"/>
                        </a:spcBef>
                        <a:spcAft>
                          <a:spcPts val="0"/>
                        </a:spcAft>
                      </a:pPr>
                      <a:r>
                        <a:rPr lang="en-US" sz="1000">
                          <a:effectLst/>
                        </a:rPr>
                        <a:t>US agricultural commodities</a:t>
                      </a:r>
                      <a:endParaRPr lang="en-US" sz="1000">
                        <a:solidFill>
                          <a:srgbClr val="000000"/>
                        </a:solidFill>
                        <a:effectLst/>
                        <a:latin typeface="Calibri"/>
                        <a:ea typeface="Calibri"/>
                        <a:cs typeface="Times New Roman"/>
                      </a:endParaRPr>
                    </a:p>
                  </a:txBody>
                  <a:tcPr marL="53668" marR="53668" marT="0" marB="0" anchor="ctr"/>
                </a:tc>
                <a:tc>
                  <a:txBody>
                    <a:bodyPr/>
                    <a:lstStyle/>
                    <a:p>
                      <a:pPr marL="0" marR="0">
                        <a:lnSpc>
                          <a:spcPct val="115000"/>
                        </a:lnSpc>
                        <a:spcBef>
                          <a:spcPts val="0"/>
                        </a:spcBef>
                        <a:spcAft>
                          <a:spcPts val="0"/>
                        </a:spcAft>
                      </a:pPr>
                      <a:r>
                        <a:rPr lang="en-US" sz="1000">
                          <a:effectLst/>
                        </a:rPr>
                        <a:t>World</a:t>
                      </a:r>
                      <a:endParaRPr lang="en-US" sz="1000">
                        <a:solidFill>
                          <a:srgbClr val="000000"/>
                        </a:solidFill>
                        <a:effectLst/>
                        <a:latin typeface="Calibri"/>
                        <a:ea typeface="Calibri"/>
                        <a:cs typeface="Times New Roman"/>
                      </a:endParaRPr>
                    </a:p>
                  </a:txBody>
                  <a:tcPr marL="53668" marR="53668" marT="0" marB="0" anchor="ctr"/>
                </a:tc>
                <a:tc>
                  <a:txBody>
                    <a:bodyPr/>
                    <a:lstStyle/>
                    <a:p>
                      <a:pPr marL="0" marR="0">
                        <a:lnSpc>
                          <a:spcPct val="115000"/>
                        </a:lnSpc>
                        <a:spcBef>
                          <a:spcPts val="0"/>
                        </a:spcBef>
                        <a:spcAft>
                          <a:spcPts val="0"/>
                        </a:spcAft>
                      </a:pPr>
                      <a:r>
                        <a:rPr lang="en-US" sz="1000">
                          <a:effectLst/>
                        </a:rPr>
                        <a:t>2000-2004</a:t>
                      </a:r>
                      <a:endParaRPr lang="en-US" sz="1000">
                        <a:solidFill>
                          <a:srgbClr val="000000"/>
                        </a:solidFill>
                        <a:effectLst/>
                        <a:latin typeface="Calibri"/>
                        <a:ea typeface="Calibri"/>
                        <a:cs typeface="Times New Roman"/>
                      </a:endParaRPr>
                    </a:p>
                  </a:txBody>
                  <a:tcPr marL="53668" marR="53668" marT="0" marB="0" anchor="ctr"/>
                </a:tc>
                <a:tc>
                  <a:txBody>
                    <a:bodyPr/>
                    <a:lstStyle/>
                    <a:p>
                      <a:pPr marL="0" marR="0">
                        <a:lnSpc>
                          <a:spcPct val="115000"/>
                        </a:lnSpc>
                        <a:spcBef>
                          <a:spcPts val="0"/>
                        </a:spcBef>
                        <a:spcAft>
                          <a:spcPts val="0"/>
                        </a:spcAft>
                      </a:pPr>
                      <a:r>
                        <a:rPr lang="en-US" sz="1000" dirty="0">
                          <a:effectLst/>
                        </a:rPr>
                        <a:t>partial-equilibrium model</a:t>
                      </a:r>
                      <a:endParaRPr lang="en-US" sz="1000" dirty="0">
                        <a:solidFill>
                          <a:srgbClr val="000000"/>
                        </a:solidFill>
                        <a:effectLst/>
                        <a:latin typeface="Calibri"/>
                        <a:ea typeface="Calibri"/>
                        <a:cs typeface="Times New Roman"/>
                      </a:endParaRPr>
                    </a:p>
                  </a:txBody>
                  <a:tcPr marL="53668" marR="53668" marT="0" marB="0" anchor="ctr"/>
                </a:tc>
                <a:tc>
                  <a:txBody>
                    <a:bodyPr/>
                    <a:lstStyle/>
                    <a:p>
                      <a:pPr marL="0" marR="0">
                        <a:lnSpc>
                          <a:spcPct val="115000"/>
                        </a:lnSpc>
                        <a:spcBef>
                          <a:spcPts val="0"/>
                        </a:spcBef>
                        <a:spcAft>
                          <a:spcPts val="0"/>
                        </a:spcAft>
                      </a:pPr>
                      <a:r>
                        <a:rPr lang="en-US" sz="1000" dirty="0">
                          <a:effectLst/>
                        </a:rPr>
                        <a:t>Subsidies for </a:t>
                      </a:r>
                      <a:r>
                        <a:rPr lang="en-US" sz="1000" dirty="0" err="1">
                          <a:effectLst/>
                        </a:rPr>
                        <a:t>nonprice</a:t>
                      </a:r>
                      <a:r>
                        <a:rPr lang="en-US" sz="1000" dirty="0">
                          <a:effectLst/>
                        </a:rPr>
                        <a:t> export promotion can harm domestic consumers by increasing price in and by diverting funds from domestic market promotion. Federal expenditures for export promotion may be too high. </a:t>
                      </a:r>
                      <a:endParaRPr lang="en-US" sz="1000" dirty="0">
                        <a:solidFill>
                          <a:srgbClr val="000000"/>
                        </a:solidFill>
                        <a:effectLst/>
                        <a:latin typeface="Calibri"/>
                        <a:ea typeface="Calibri"/>
                        <a:cs typeface="Times New Roman"/>
                      </a:endParaRPr>
                    </a:p>
                  </a:txBody>
                  <a:tcPr marL="53668" marR="53668" marT="0" marB="0" anchor="ctr"/>
                </a:tc>
              </a:tr>
            </a:tbl>
          </a:graphicData>
        </a:graphic>
      </p:graphicFrame>
      <p:sp>
        <p:nvSpPr>
          <p:cNvPr id="6" name="Rectangle 5"/>
          <p:cNvSpPr/>
          <p:nvPr/>
        </p:nvSpPr>
        <p:spPr>
          <a:xfrm>
            <a:off x="1143000" y="1522413"/>
            <a:ext cx="7010400" cy="307975"/>
          </a:xfrm>
          <a:prstGeom prst="rect">
            <a:avLst/>
          </a:prstGeom>
        </p:spPr>
        <p:txBody>
          <a:bodyPr>
            <a:spAutoFit/>
          </a:bodyPr>
          <a:lstStyle/>
          <a:p>
            <a:pPr>
              <a:defRPr/>
            </a:pPr>
            <a:r>
              <a:rPr lang="en-US" sz="1400" b="1" dirty="0">
                <a:solidFill>
                  <a:schemeClr val="tx1"/>
                </a:solidFill>
                <a:effectLst>
                  <a:outerShdw blurRad="38100" dist="38100" dir="2700000" algn="tl">
                    <a:srgbClr val="000000">
                      <a:alpha val="43137"/>
                    </a:srgbClr>
                  </a:outerShdw>
                </a:effectLst>
              </a:rPr>
              <a:t>Impact Studies on U.S. Export Promotion Programs, Selected Studies from 2000 to 2011</a:t>
            </a:r>
          </a:p>
        </p:txBody>
      </p:sp>
      <p:sp>
        <p:nvSpPr>
          <p:cNvPr id="49220" name="Slide Number Placeholder 3"/>
          <p:cNvSpPr>
            <a:spLocks noGrp="1"/>
          </p:cNvSpPr>
          <p:nvPr>
            <p:ph type="sldNum" sz="quarter" idx="11"/>
          </p:nvPr>
        </p:nvSpPr>
        <p:spPr>
          <a:noFill/>
          <a:ln>
            <a:miter lim="800000"/>
            <a:headEnd/>
            <a:tailEnd/>
          </a:ln>
        </p:spPr>
        <p:txBody>
          <a:bodyPr/>
          <a:lstStyle/>
          <a:p>
            <a:fld id="{EBDED34A-AFB2-4479-A71A-B90109E342A0}" type="slidenum">
              <a:rPr lang="en-US" smtClean="0"/>
              <a:pPr/>
              <a:t>32</a:t>
            </a:fld>
            <a:endParaRPr lang="en-US" smtClean="0"/>
          </a:p>
        </p:txBody>
      </p:sp>
      <p:sp>
        <p:nvSpPr>
          <p:cNvPr id="49221" name="Footer Placeholder 6"/>
          <p:cNvSpPr>
            <a:spLocks noGrp="1"/>
          </p:cNvSpPr>
          <p:nvPr>
            <p:ph type="ftr" sz="quarter" idx="12"/>
          </p:nvPr>
        </p:nvSpPr>
        <p:spPr>
          <a:noFill/>
          <a:ln>
            <a:miter lim="800000"/>
            <a:headEnd/>
            <a:tailEnd/>
          </a:ln>
        </p:spPr>
        <p:txBody>
          <a:bodyPr/>
          <a:lstStyle/>
          <a:p>
            <a:r>
              <a:rPr lang="en-US" smtClean="0"/>
              <a:t>U.S. Ag Export Development Programs Shida Rastegari Henneberry</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3200" dirty="0">
                <a:solidFill>
                  <a:srgbClr val="FFFFFF"/>
                </a:solidFill>
                <a:effectLst>
                  <a:outerShdw blurRad="38100" dist="38100" dir="2700000" algn="tl">
                    <a:srgbClr val="000000">
                      <a:alpha val="43137"/>
                    </a:srgbClr>
                  </a:outerShdw>
                </a:effectLst>
              </a:rPr>
              <a:t>Effectiveness of Export Market Development Expenditures: A Review of Literature</a:t>
            </a:r>
            <a:endParaRPr lang="en-US" sz="3600" dirty="0">
              <a:solidFill>
                <a:schemeClr val="tx1"/>
              </a:solidFill>
              <a:effectLst>
                <a:outerShdw blurRad="38100" dist="38100" dir="2700000" algn="tl">
                  <a:srgbClr val="000000">
                    <a:alpha val="43137"/>
                  </a:srgbClr>
                </a:outerShdw>
              </a:effectLst>
            </a:endParaRPr>
          </a:p>
        </p:txBody>
      </p:sp>
      <p:sp>
        <p:nvSpPr>
          <p:cNvPr id="6" name="Rectangle 5"/>
          <p:cNvSpPr/>
          <p:nvPr/>
        </p:nvSpPr>
        <p:spPr>
          <a:xfrm>
            <a:off x="1219200" y="1676400"/>
            <a:ext cx="7010400" cy="307975"/>
          </a:xfrm>
          <a:prstGeom prst="rect">
            <a:avLst/>
          </a:prstGeom>
        </p:spPr>
        <p:txBody>
          <a:bodyPr>
            <a:spAutoFit/>
          </a:bodyPr>
          <a:lstStyle/>
          <a:p>
            <a:pPr>
              <a:defRPr/>
            </a:pPr>
            <a:r>
              <a:rPr lang="en-US" sz="1400" b="1" dirty="0">
                <a:solidFill>
                  <a:schemeClr val="tx1"/>
                </a:solidFill>
                <a:effectLst>
                  <a:outerShdw blurRad="38100" dist="38100" dir="2700000" algn="tl">
                    <a:srgbClr val="000000">
                      <a:alpha val="43137"/>
                    </a:srgbClr>
                  </a:outerShdw>
                </a:effectLst>
              </a:rPr>
              <a:t>Impact Studies on U.S. Export Promotion Programs, Selected Studies from 2000 to 2011</a:t>
            </a:r>
          </a:p>
        </p:txBody>
      </p:sp>
      <p:graphicFrame>
        <p:nvGraphicFramePr>
          <p:cNvPr id="8" name="Content Placeholder 4"/>
          <p:cNvGraphicFramePr>
            <a:graphicFrameLocks/>
          </p:cNvGraphicFramePr>
          <p:nvPr/>
        </p:nvGraphicFramePr>
        <p:xfrm>
          <a:off x="457200" y="2057400"/>
          <a:ext cx="8458200" cy="3698875"/>
        </p:xfrm>
        <a:graphic>
          <a:graphicData uri="http://schemas.openxmlformats.org/drawingml/2006/table">
            <a:tbl>
              <a:tblPr firstRow="1">
                <a:tableStyleId>{5C22544A-7EE6-4342-B048-85BDC9FD1C3A}</a:tableStyleId>
              </a:tblPr>
              <a:tblGrid>
                <a:gridCol w="1066801"/>
                <a:gridCol w="762000"/>
                <a:gridCol w="1143000"/>
                <a:gridCol w="685800"/>
                <a:gridCol w="685800"/>
                <a:gridCol w="685800"/>
                <a:gridCol w="914400"/>
                <a:gridCol w="2514599"/>
              </a:tblGrid>
              <a:tr h="360677">
                <a:tc>
                  <a:txBody>
                    <a:bodyPr/>
                    <a:lstStyle/>
                    <a:p>
                      <a:pPr marL="0" marR="0">
                        <a:lnSpc>
                          <a:spcPct val="115000"/>
                        </a:lnSpc>
                        <a:spcBef>
                          <a:spcPts val="0"/>
                        </a:spcBef>
                        <a:spcAft>
                          <a:spcPts val="0"/>
                        </a:spcAft>
                      </a:pPr>
                      <a:r>
                        <a:rPr lang="en-US" sz="900" dirty="0">
                          <a:effectLst/>
                        </a:rPr>
                        <a:t>Study</a:t>
                      </a:r>
                      <a:endParaRPr lang="en-US" sz="900" dirty="0">
                        <a:solidFill>
                          <a:srgbClr val="000000"/>
                        </a:solidFill>
                        <a:effectLst/>
                        <a:latin typeface="Calibri"/>
                        <a:ea typeface="Calibri"/>
                        <a:cs typeface="Times New Roman"/>
                      </a:endParaRPr>
                    </a:p>
                  </a:txBody>
                  <a:tcPr marL="53668" marR="53668" marT="0" marB="0" anchor="ctr"/>
                </a:tc>
                <a:tc>
                  <a:txBody>
                    <a:bodyPr/>
                    <a:lstStyle/>
                    <a:p>
                      <a:pPr marL="0" marR="0" algn="ctr">
                        <a:lnSpc>
                          <a:spcPct val="115000"/>
                        </a:lnSpc>
                        <a:spcBef>
                          <a:spcPts val="0"/>
                        </a:spcBef>
                        <a:spcAft>
                          <a:spcPts val="0"/>
                        </a:spcAft>
                      </a:pPr>
                      <a:r>
                        <a:rPr lang="en-US" sz="900" dirty="0">
                          <a:effectLst/>
                        </a:rPr>
                        <a:t>Author</a:t>
                      </a:r>
                      <a:endParaRPr lang="en-US" sz="900" dirty="0">
                        <a:solidFill>
                          <a:srgbClr val="000000"/>
                        </a:solidFill>
                        <a:effectLst/>
                        <a:latin typeface="Calibri"/>
                        <a:ea typeface="Calibri"/>
                        <a:cs typeface="Times New Roman"/>
                      </a:endParaRPr>
                    </a:p>
                  </a:txBody>
                  <a:tcPr marL="53668" marR="53668" marT="0" marB="0" anchor="ctr"/>
                </a:tc>
                <a:tc>
                  <a:txBody>
                    <a:bodyPr/>
                    <a:lstStyle/>
                    <a:p>
                      <a:pPr marL="0" marR="0" algn="ctr">
                        <a:lnSpc>
                          <a:spcPct val="115000"/>
                        </a:lnSpc>
                        <a:spcBef>
                          <a:spcPts val="0"/>
                        </a:spcBef>
                        <a:spcAft>
                          <a:spcPts val="0"/>
                        </a:spcAft>
                      </a:pPr>
                      <a:r>
                        <a:rPr lang="en-US" sz="900" dirty="0">
                          <a:effectLst/>
                        </a:rPr>
                        <a:t>U.S. export promotion programs</a:t>
                      </a:r>
                      <a:endParaRPr lang="en-US" sz="900" dirty="0">
                        <a:solidFill>
                          <a:srgbClr val="000000"/>
                        </a:solidFill>
                        <a:effectLst/>
                        <a:latin typeface="Calibri"/>
                        <a:ea typeface="Calibri"/>
                        <a:cs typeface="Times New Roman"/>
                      </a:endParaRPr>
                    </a:p>
                  </a:txBody>
                  <a:tcPr marL="53668" marR="53668" marT="0" marB="0" anchor="ctr"/>
                </a:tc>
                <a:tc>
                  <a:txBody>
                    <a:bodyPr/>
                    <a:lstStyle/>
                    <a:p>
                      <a:pPr marL="0" marR="0" algn="ctr">
                        <a:lnSpc>
                          <a:spcPct val="115000"/>
                        </a:lnSpc>
                        <a:spcBef>
                          <a:spcPts val="0"/>
                        </a:spcBef>
                        <a:spcAft>
                          <a:spcPts val="0"/>
                        </a:spcAft>
                      </a:pPr>
                      <a:r>
                        <a:rPr lang="en-US" sz="900" dirty="0">
                          <a:effectLst/>
                        </a:rPr>
                        <a:t>Commodity/ products</a:t>
                      </a:r>
                      <a:endParaRPr lang="en-US" sz="900" dirty="0">
                        <a:solidFill>
                          <a:srgbClr val="000000"/>
                        </a:solidFill>
                        <a:effectLst/>
                        <a:latin typeface="Calibri"/>
                        <a:ea typeface="Calibri"/>
                        <a:cs typeface="Times New Roman"/>
                      </a:endParaRPr>
                    </a:p>
                  </a:txBody>
                  <a:tcPr marL="53668" marR="53668" marT="0" marB="0" anchor="ctr"/>
                </a:tc>
                <a:tc>
                  <a:txBody>
                    <a:bodyPr/>
                    <a:lstStyle/>
                    <a:p>
                      <a:pPr marL="0" marR="0" algn="ctr">
                        <a:lnSpc>
                          <a:spcPct val="115000"/>
                        </a:lnSpc>
                        <a:spcBef>
                          <a:spcPts val="0"/>
                        </a:spcBef>
                        <a:spcAft>
                          <a:spcPts val="0"/>
                        </a:spcAft>
                      </a:pPr>
                      <a:r>
                        <a:rPr lang="en-US" sz="900" dirty="0">
                          <a:effectLst/>
                        </a:rPr>
                        <a:t>Location</a:t>
                      </a:r>
                      <a:endParaRPr lang="en-US" sz="900" dirty="0">
                        <a:solidFill>
                          <a:srgbClr val="000000"/>
                        </a:solidFill>
                        <a:effectLst/>
                        <a:latin typeface="Calibri"/>
                        <a:ea typeface="Calibri"/>
                        <a:cs typeface="Times New Roman"/>
                      </a:endParaRPr>
                    </a:p>
                  </a:txBody>
                  <a:tcPr marL="53668" marR="53668" marT="0" marB="0" anchor="ctr"/>
                </a:tc>
                <a:tc>
                  <a:txBody>
                    <a:bodyPr/>
                    <a:lstStyle/>
                    <a:p>
                      <a:pPr marL="0" marR="0" algn="ctr">
                        <a:lnSpc>
                          <a:spcPct val="115000"/>
                        </a:lnSpc>
                        <a:spcBef>
                          <a:spcPts val="0"/>
                        </a:spcBef>
                        <a:spcAft>
                          <a:spcPts val="0"/>
                        </a:spcAft>
                      </a:pPr>
                      <a:r>
                        <a:rPr lang="en-US" sz="900" dirty="0">
                          <a:effectLst/>
                        </a:rPr>
                        <a:t>Period of estimation</a:t>
                      </a:r>
                      <a:endParaRPr lang="en-US" sz="900" dirty="0">
                        <a:solidFill>
                          <a:srgbClr val="000000"/>
                        </a:solidFill>
                        <a:effectLst/>
                        <a:latin typeface="Calibri"/>
                        <a:ea typeface="Calibri"/>
                        <a:cs typeface="Times New Roman"/>
                      </a:endParaRPr>
                    </a:p>
                  </a:txBody>
                  <a:tcPr marL="53668" marR="53668" marT="0" marB="0" anchor="ctr"/>
                </a:tc>
                <a:tc>
                  <a:txBody>
                    <a:bodyPr/>
                    <a:lstStyle/>
                    <a:p>
                      <a:pPr marL="0" marR="0" algn="ctr">
                        <a:lnSpc>
                          <a:spcPct val="115000"/>
                        </a:lnSpc>
                        <a:spcBef>
                          <a:spcPts val="0"/>
                        </a:spcBef>
                        <a:spcAft>
                          <a:spcPts val="0"/>
                        </a:spcAft>
                      </a:pPr>
                      <a:r>
                        <a:rPr lang="en-US" sz="900" dirty="0">
                          <a:effectLst/>
                        </a:rPr>
                        <a:t>Type of model</a:t>
                      </a:r>
                      <a:endParaRPr lang="en-US" sz="900" dirty="0">
                        <a:solidFill>
                          <a:srgbClr val="000000"/>
                        </a:solidFill>
                        <a:effectLst/>
                        <a:latin typeface="Calibri"/>
                        <a:ea typeface="Calibri"/>
                        <a:cs typeface="Times New Roman"/>
                      </a:endParaRPr>
                    </a:p>
                  </a:txBody>
                  <a:tcPr marL="53668" marR="53668" marT="0" marB="0" anchor="ctr"/>
                </a:tc>
                <a:tc>
                  <a:txBody>
                    <a:bodyPr/>
                    <a:lstStyle/>
                    <a:p>
                      <a:pPr marL="0" marR="0" algn="ctr">
                        <a:lnSpc>
                          <a:spcPct val="115000"/>
                        </a:lnSpc>
                        <a:spcBef>
                          <a:spcPts val="0"/>
                        </a:spcBef>
                        <a:spcAft>
                          <a:spcPts val="0"/>
                        </a:spcAft>
                      </a:pPr>
                      <a:r>
                        <a:rPr lang="en-US" sz="900" dirty="0">
                          <a:effectLst/>
                        </a:rPr>
                        <a:t>Results</a:t>
                      </a:r>
                      <a:endParaRPr lang="en-US" sz="900" dirty="0">
                        <a:solidFill>
                          <a:srgbClr val="000000"/>
                        </a:solidFill>
                        <a:effectLst/>
                        <a:latin typeface="Calibri"/>
                        <a:ea typeface="Calibri"/>
                        <a:cs typeface="Times New Roman"/>
                      </a:endParaRPr>
                    </a:p>
                  </a:txBody>
                  <a:tcPr marL="53668" marR="53668" marT="0" marB="0" anchor="ctr"/>
                </a:tc>
              </a:tr>
              <a:tr h="883921">
                <a:tc>
                  <a:txBody>
                    <a:bodyPr/>
                    <a:lstStyle/>
                    <a:p>
                      <a:pPr marL="0" marR="0">
                        <a:lnSpc>
                          <a:spcPct val="115000"/>
                        </a:lnSpc>
                        <a:spcBef>
                          <a:spcPts val="0"/>
                        </a:spcBef>
                        <a:spcAft>
                          <a:spcPts val="0"/>
                        </a:spcAft>
                      </a:pPr>
                      <a:r>
                        <a:rPr lang="en-US" sz="1000" b="0" dirty="0">
                          <a:solidFill>
                            <a:srgbClr val="000000"/>
                          </a:solidFill>
                          <a:effectLst/>
                          <a:latin typeface="Times New Roman"/>
                          <a:ea typeface="Calibri"/>
                          <a:cs typeface="Times New Roman"/>
                        </a:rPr>
                        <a:t>An analysis of cotton research and promotion program</a:t>
                      </a:r>
                      <a:endParaRPr lang="en-US" sz="1000" b="0" dirty="0">
                        <a:solidFill>
                          <a:srgbClr val="00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00" b="0" dirty="0">
                          <a:solidFill>
                            <a:srgbClr val="000000"/>
                          </a:solidFill>
                          <a:effectLst/>
                          <a:latin typeface="Times New Roman"/>
                          <a:ea typeface="Calibri"/>
                          <a:cs typeface="Times New Roman"/>
                        </a:rPr>
                        <a:t>Murray et al. (2001)</a:t>
                      </a:r>
                      <a:endParaRPr lang="en-US" sz="1000" b="0" dirty="0">
                        <a:solidFill>
                          <a:srgbClr val="00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00" b="0">
                          <a:solidFill>
                            <a:srgbClr val="000000"/>
                          </a:solidFill>
                          <a:effectLst/>
                          <a:latin typeface="Times New Roman"/>
                          <a:ea typeface="Calibri"/>
                          <a:cs typeface="Times New Roman"/>
                        </a:rPr>
                        <a:t>Cotton research &amp; promotion programs</a:t>
                      </a:r>
                      <a:endParaRPr lang="en-US" sz="1000" b="0">
                        <a:solidFill>
                          <a:srgbClr val="00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00" b="0">
                          <a:solidFill>
                            <a:srgbClr val="000000"/>
                          </a:solidFill>
                          <a:effectLst/>
                          <a:latin typeface="Times New Roman"/>
                          <a:ea typeface="Calibri"/>
                          <a:cs typeface="Times New Roman"/>
                        </a:rPr>
                        <a:t>U.S. cotton</a:t>
                      </a:r>
                      <a:endParaRPr lang="en-US" sz="1000" b="0">
                        <a:solidFill>
                          <a:srgbClr val="00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00" b="0">
                          <a:solidFill>
                            <a:srgbClr val="000000"/>
                          </a:solidFill>
                          <a:effectLst/>
                          <a:latin typeface="Times New Roman"/>
                          <a:ea typeface="Calibri"/>
                          <a:cs typeface="Times New Roman"/>
                        </a:rPr>
                        <a:t>World</a:t>
                      </a:r>
                      <a:endParaRPr lang="en-US" sz="1000" b="0">
                        <a:solidFill>
                          <a:srgbClr val="00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00" b="0">
                          <a:solidFill>
                            <a:srgbClr val="000000"/>
                          </a:solidFill>
                          <a:effectLst/>
                          <a:latin typeface="Times New Roman"/>
                          <a:ea typeface="Calibri"/>
                          <a:cs typeface="Times New Roman"/>
                        </a:rPr>
                        <a:t>1975-2000</a:t>
                      </a:r>
                      <a:endParaRPr lang="en-US" sz="1000" b="0">
                        <a:solidFill>
                          <a:srgbClr val="00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00" b="0">
                          <a:solidFill>
                            <a:srgbClr val="000000"/>
                          </a:solidFill>
                          <a:effectLst/>
                          <a:latin typeface="Times New Roman"/>
                          <a:ea typeface="Calibri"/>
                          <a:cs typeface="Times New Roman"/>
                        </a:rPr>
                        <a:t>Structural model</a:t>
                      </a:r>
                      <a:endParaRPr lang="en-US" sz="1000" b="0">
                        <a:solidFill>
                          <a:srgbClr val="00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00" b="0" dirty="0">
                          <a:solidFill>
                            <a:srgbClr val="000000"/>
                          </a:solidFill>
                          <a:effectLst/>
                          <a:latin typeface="Times New Roman"/>
                          <a:ea typeface="Calibri"/>
                          <a:cs typeface="Times New Roman"/>
                        </a:rPr>
                        <a:t>The Cotton Program has a strong &amp; positive effect on the demand for US upland cotton. The returns to producers substantial outweigh the costs.  </a:t>
                      </a:r>
                      <a:endParaRPr lang="en-US" sz="1000" b="0" dirty="0">
                        <a:solidFill>
                          <a:srgbClr val="000000"/>
                        </a:solidFill>
                        <a:effectLst/>
                        <a:latin typeface="Calibri"/>
                        <a:ea typeface="Calibri"/>
                        <a:cs typeface="Times New Roman"/>
                      </a:endParaRPr>
                    </a:p>
                  </a:txBody>
                  <a:tcPr marL="68580" marR="68580" marT="0" marB="0" anchor="ctr"/>
                </a:tc>
              </a:tr>
              <a:tr h="736600">
                <a:tc>
                  <a:txBody>
                    <a:bodyPr/>
                    <a:lstStyle/>
                    <a:p>
                      <a:pPr marL="0" marR="0">
                        <a:lnSpc>
                          <a:spcPct val="115000"/>
                        </a:lnSpc>
                        <a:spcBef>
                          <a:spcPts val="0"/>
                        </a:spcBef>
                        <a:spcAft>
                          <a:spcPts val="0"/>
                        </a:spcAft>
                      </a:pPr>
                      <a:r>
                        <a:rPr lang="en-US" sz="1000" b="0" dirty="0">
                          <a:solidFill>
                            <a:srgbClr val="000000"/>
                          </a:solidFill>
                          <a:effectLst/>
                          <a:latin typeface="Times New Roman"/>
                          <a:ea typeface="Calibri"/>
                          <a:cs typeface="Times New Roman"/>
                        </a:rPr>
                        <a:t>Effectiveness of U.S. dairy export promotion programs </a:t>
                      </a:r>
                      <a:endParaRPr lang="en-US" sz="1000" b="0" dirty="0">
                        <a:solidFill>
                          <a:srgbClr val="00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00" b="0">
                          <a:solidFill>
                            <a:srgbClr val="000000"/>
                          </a:solidFill>
                          <a:effectLst/>
                          <a:latin typeface="Times New Roman"/>
                          <a:ea typeface="Calibri"/>
                          <a:cs typeface="Times New Roman"/>
                        </a:rPr>
                        <a:t>Olukoya (2008)</a:t>
                      </a:r>
                      <a:endParaRPr lang="en-US" sz="1000" b="0">
                        <a:solidFill>
                          <a:srgbClr val="00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00" b="0" dirty="0">
                          <a:solidFill>
                            <a:srgbClr val="000000"/>
                          </a:solidFill>
                          <a:effectLst/>
                          <a:latin typeface="Times New Roman"/>
                          <a:ea typeface="Calibri"/>
                          <a:cs typeface="Times New Roman"/>
                        </a:rPr>
                        <a:t>FMD and MAP</a:t>
                      </a:r>
                      <a:endParaRPr lang="en-US" sz="1000" b="0" dirty="0">
                        <a:solidFill>
                          <a:srgbClr val="00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00" b="0" dirty="0">
                          <a:solidFill>
                            <a:srgbClr val="000000"/>
                          </a:solidFill>
                          <a:effectLst/>
                          <a:latin typeface="Times New Roman"/>
                          <a:ea typeface="Calibri"/>
                          <a:cs typeface="Times New Roman"/>
                        </a:rPr>
                        <a:t>U.S. cheese, whey, and  Nonfat dry milk </a:t>
                      </a:r>
                      <a:endParaRPr lang="en-US" sz="1000" b="0" dirty="0">
                        <a:solidFill>
                          <a:srgbClr val="00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00" b="0" dirty="0">
                          <a:solidFill>
                            <a:srgbClr val="000000"/>
                          </a:solidFill>
                          <a:effectLst/>
                          <a:latin typeface="Times New Roman"/>
                          <a:ea typeface="Calibri"/>
                          <a:cs typeface="Times New Roman"/>
                        </a:rPr>
                        <a:t>Mexico, South Korea, Japan and Thailand</a:t>
                      </a:r>
                      <a:endParaRPr lang="en-US" sz="1000" b="0" dirty="0">
                        <a:solidFill>
                          <a:srgbClr val="00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00" b="0">
                          <a:solidFill>
                            <a:srgbClr val="000000"/>
                          </a:solidFill>
                          <a:effectLst/>
                          <a:latin typeface="Times New Roman"/>
                          <a:ea typeface="Calibri"/>
                          <a:cs typeface="Times New Roman"/>
                        </a:rPr>
                        <a:t>1998-2005</a:t>
                      </a:r>
                      <a:endParaRPr lang="en-US" sz="1000" b="0">
                        <a:solidFill>
                          <a:srgbClr val="00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00" b="0">
                          <a:solidFill>
                            <a:srgbClr val="000000"/>
                          </a:solidFill>
                          <a:effectLst/>
                          <a:latin typeface="Times New Roman"/>
                          <a:ea typeface="Calibri"/>
                          <a:cs typeface="Times New Roman"/>
                        </a:rPr>
                        <a:t>AIDS, CBS, NBR, &amp; single equation for import demand</a:t>
                      </a:r>
                      <a:endParaRPr lang="en-US" sz="1000" b="0">
                        <a:solidFill>
                          <a:srgbClr val="00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00" b="0" dirty="0">
                          <a:solidFill>
                            <a:srgbClr val="000000"/>
                          </a:solidFill>
                          <a:effectLst/>
                          <a:latin typeface="Times New Roman"/>
                          <a:ea typeface="Calibri"/>
                          <a:cs typeface="Times New Roman"/>
                        </a:rPr>
                        <a:t>The U.S. promotion activities seem were not fount effective, with the exception of cheese in S. Korea.</a:t>
                      </a:r>
                      <a:endParaRPr lang="en-US" sz="1000" b="0" dirty="0">
                        <a:solidFill>
                          <a:srgbClr val="000000"/>
                        </a:solidFill>
                        <a:effectLst/>
                        <a:latin typeface="Calibri"/>
                        <a:ea typeface="Calibri"/>
                        <a:cs typeface="Times New Roman"/>
                      </a:endParaRPr>
                    </a:p>
                  </a:txBody>
                  <a:tcPr marL="68580" marR="68580" marT="0" marB="0" anchor="ctr"/>
                </a:tc>
              </a:tr>
              <a:tr h="589280">
                <a:tc>
                  <a:txBody>
                    <a:bodyPr/>
                    <a:lstStyle/>
                    <a:p>
                      <a:pPr marL="0" marR="0">
                        <a:lnSpc>
                          <a:spcPct val="115000"/>
                        </a:lnSpc>
                        <a:spcBef>
                          <a:spcPts val="0"/>
                        </a:spcBef>
                        <a:spcAft>
                          <a:spcPts val="0"/>
                        </a:spcAft>
                      </a:pPr>
                      <a:r>
                        <a:rPr lang="en-US" sz="1000" b="0" dirty="0">
                          <a:solidFill>
                            <a:srgbClr val="000000"/>
                          </a:solidFill>
                          <a:effectLst/>
                          <a:latin typeface="Times New Roman"/>
                          <a:ea typeface="Calibri"/>
                          <a:cs typeface="Times New Roman"/>
                        </a:rPr>
                        <a:t>Export demand for US walnuts</a:t>
                      </a:r>
                      <a:endParaRPr lang="en-US" sz="1000" b="0" dirty="0">
                        <a:solidFill>
                          <a:srgbClr val="00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00" b="0">
                          <a:solidFill>
                            <a:srgbClr val="000000"/>
                          </a:solidFill>
                          <a:effectLst/>
                          <a:latin typeface="Times New Roman"/>
                          <a:ea typeface="Calibri"/>
                          <a:cs typeface="Times New Roman"/>
                        </a:rPr>
                        <a:t>Onunkwo &amp; Epperson (2000)</a:t>
                      </a:r>
                      <a:endParaRPr lang="en-US" sz="1000" b="0">
                        <a:solidFill>
                          <a:srgbClr val="00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00" b="0">
                          <a:solidFill>
                            <a:srgbClr val="000000"/>
                          </a:solidFill>
                          <a:effectLst/>
                          <a:latin typeface="Times New Roman"/>
                          <a:ea typeface="Calibri"/>
                          <a:cs typeface="Times New Roman"/>
                        </a:rPr>
                        <a:t>TEA &amp; MPP </a:t>
                      </a:r>
                      <a:endParaRPr lang="en-US" sz="1000" b="0">
                        <a:solidFill>
                          <a:srgbClr val="00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00" b="0">
                          <a:solidFill>
                            <a:srgbClr val="000000"/>
                          </a:solidFill>
                          <a:effectLst/>
                          <a:latin typeface="Times New Roman"/>
                          <a:ea typeface="Calibri"/>
                          <a:cs typeface="Times New Roman"/>
                        </a:rPr>
                        <a:t>U.S. walnuts</a:t>
                      </a:r>
                      <a:endParaRPr lang="en-US" sz="1000" b="0">
                        <a:solidFill>
                          <a:srgbClr val="00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00" b="0" dirty="0">
                          <a:solidFill>
                            <a:srgbClr val="000000"/>
                          </a:solidFill>
                          <a:effectLst/>
                          <a:latin typeface="Times New Roman"/>
                          <a:ea typeface="Calibri"/>
                          <a:cs typeface="Times New Roman"/>
                        </a:rPr>
                        <a:t>Asia and EU</a:t>
                      </a:r>
                      <a:endParaRPr lang="en-US" sz="1000" b="0" dirty="0">
                        <a:solidFill>
                          <a:srgbClr val="00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00" b="0" dirty="0">
                          <a:solidFill>
                            <a:srgbClr val="000000"/>
                          </a:solidFill>
                          <a:effectLst/>
                          <a:latin typeface="Times New Roman"/>
                          <a:ea typeface="Calibri"/>
                          <a:cs typeface="Times New Roman"/>
                        </a:rPr>
                        <a:t>1986-1996</a:t>
                      </a:r>
                      <a:endParaRPr lang="en-US" sz="1000" b="0" dirty="0">
                        <a:solidFill>
                          <a:srgbClr val="00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00" b="0" dirty="0">
                          <a:solidFill>
                            <a:srgbClr val="000000"/>
                          </a:solidFill>
                          <a:effectLst/>
                          <a:latin typeface="Times New Roman"/>
                          <a:ea typeface="Calibri"/>
                          <a:cs typeface="Times New Roman"/>
                        </a:rPr>
                        <a:t>Single equation, export demand</a:t>
                      </a:r>
                      <a:endParaRPr lang="en-US" sz="1000" b="0" dirty="0">
                        <a:solidFill>
                          <a:srgbClr val="00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00" b="0" dirty="0">
                          <a:solidFill>
                            <a:srgbClr val="000000"/>
                          </a:solidFill>
                          <a:effectLst/>
                          <a:latin typeface="Times New Roman"/>
                          <a:ea typeface="Calibri"/>
                          <a:cs typeface="Times New Roman"/>
                        </a:rPr>
                        <a:t>The marginal return per dollar to promotion expenditures for walnuts is $6.14 in Asia. There is no detectable responsiveness to promotion expenditures in EU.</a:t>
                      </a:r>
                      <a:endParaRPr lang="en-US" sz="1000" b="0" dirty="0">
                        <a:solidFill>
                          <a:srgbClr val="000000"/>
                        </a:solidFill>
                        <a:effectLst/>
                        <a:latin typeface="Calibri"/>
                        <a:ea typeface="Calibri"/>
                        <a:cs typeface="Times New Roman"/>
                      </a:endParaRPr>
                    </a:p>
                  </a:txBody>
                  <a:tcPr marL="68580" marR="68580" marT="0" marB="0" anchor="ctr"/>
                </a:tc>
              </a:tr>
              <a:tr h="736600">
                <a:tc>
                  <a:txBody>
                    <a:bodyPr/>
                    <a:lstStyle/>
                    <a:p>
                      <a:pPr marL="0" marR="0">
                        <a:lnSpc>
                          <a:spcPct val="115000"/>
                        </a:lnSpc>
                        <a:spcBef>
                          <a:spcPts val="0"/>
                        </a:spcBef>
                        <a:spcAft>
                          <a:spcPts val="0"/>
                        </a:spcAft>
                      </a:pPr>
                      <a:r>
                        <a:rPr lang="en-US" sz="1000" b="0" dirty="0">
                          <a:solidFill>
                            <a:srgbClr val="000000"/>
                          </a:solidFill>
                          <a:effectLst/>
                          <a:latin typeface="Times New Roman"/>
                          <a:ea typeface="Calibri"/>
                          <a:cs typeface="Times New Roman"/>
                        </a:rPr>
                        <a:t>Export demand for U.S. pecans: impacts of U.S. export promotion </a:t>
                      </a:r>
                      <a:endParaRPr lang="en-US" sz="1000" b="0" dirty="0">
                        <a:solidFill>
                          <a:srgbClr val="00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00" b="0">
                          <a:solidFill>
                            <a:srgbClr val="000000"/>
                          </a:solidFill>
                          <a:effectLst/>
                          <a:latin typeface="Times New Roman"/>
                          <a:ea typeface="Calibri"/>
                          <a:cs typeface="Times New Roman"/>
                        </a:rPr>
                        <a:t>Onunkwo and Epperson (1999)</a:t>
                      </a:r>
                      <a:endParaRPr lang="en-US" sz="1000" b="0">
                        <a:solidFill>
                          <a:srgbClr val="00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00" b="0">
                          <a:solidFill>
                            <a:srgbClr val="000000"/>
                          </a:solidFill>
                          <a:effectLst/>
                          <a:latin typeface="Times New Roman"/>
                          <a:ea typeface="Calibri"/>
                          <a:cs typeface="Times New Roman"/>
                        </a:rPr>
                        <a:t>FMD, MAP, MPP, &amp; SUSTA</a:t>
                      </a:r>
                      <a:endParaRPr lang="en-US" sz="1000" b="0">
                        <a:solidFill>
                          <a:srgbClr val="00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00" b="0">
                          <a:solidFill>
                            <a:srgbClr val="000000"/>
                          </a:solidFill>
                          <a:effectLst/>
                          <a:latin typeface="Times New Roman"/>
                          <a:ea typeface="Calibri"/>
                          <a:cs typeface="Times New Roman"/>
                        </a:rPr>
                        <a:t>U.S. pecans</a:t>
                      </a:r>
                      <a:endParaRPr lang="en-US" sz="1000" b="0">
                        <a:solidFill>
                          <a:srgbClr val="00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00" b="0">
                          <a:solidFill>
                            <a:srgbClr val="000000"/>
                          </a:solidFill>
                          <a:effectLst/>
                          <a:latin typeface="Times New Roman"/>
                          <a:ea typeface="Calibri"/>
                          <a:cs typeface="Times New Roman"/>
                        </a:rPr>
                        <a:t>Asia &amp; EU</a:t>
                      </a:r>
                      <a:endParaRPr lang="en-US" sz="1000" b="0">
                        <a:solidFill>
                          <a:srgbClr val="00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00" b="0">
                          <a:solidFill>
                            <a:srgbClr val="000000"/>
                          </a:solidFill>
                          <a:effectLst/>
                          <a:latin typeface="Times New Roman"/>
                          <a:ea typeface="Calibri"/>
                          <a:cs typeface="Times New Roman"/>
                        </a:rPr>
                        <a:t>1986-1996</a:t>
                      </a:r>
                      <a:endParaRPr lang="en-US" sz="1000" b="0">
                        <a:solidFill>
                          <a:srgbClr val="00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00" b="0" dirty="0">
                          <a:solidFill>
                            <a:srgbClr val="000000"/>
                          </a:solidFill>
                          <a:effectLst/>
                          <a:latin typeface="Times New Roman"/>
                          <a:ea typeface="Calibri"/>
                          <a:cs typeface="Times New Roman"/>
                        </a:rPr>
                        <a:t>Single equation, export demand</a:t>
                      </a:r>
                      <a:endParaRPr lang="en-US" sz="1000" b="0" dirty="0">
                        <a:solidFill>
                          <a:srgbClr val="00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00" b="0" dirty="0">
                          <a:solidFill>
                            <a:srgbClr val="000000"/>
                          </a:solidFill>
                          <a:effectLst/>
                          <a:latin typeface="Times New Roman"/>
                          <a:ea typeface="Calibri"/>
                          <a:cs typeface="Times New Roman"/>
                        </a:rPr>
                        <a:t>The returns per dollar of promotion expenditure for pecans are $6.45 in Asia &amp; $6.75 in EU. The U.S. pecan industry can benefit substantially from increased export promotion in both Asia &amp; E.U.</a:t>
                      </a:r>
                      <a:endParaRPr lang="en-US" sz="1000" b="0" dirty="0">
                        <a:solidFill>
                          <a:srgbClr val="000000"/>
                        </a:solidFill>
                        <a:effectLst/>
                        <a:latin typeface="Calibri"/>
                        <a:ea typeface="Calibri"/>
                        <a:cs typeface="Times New Roman"/>
                      </a:endParaRPr>
                    </a:p>
                  </a:txBody>
                  <a:tcPr marL="68580" marR="68580" marT="0" marB="0" anchor="ctr"/>
                </a:tc>
              </a:tr>
            </a:tbl>
          </a:graphicData>
        </a:graphic>
      </p:graphicFrame>
      <p:sp>
        <p:nvSpPr>
          <p:cNvPr id="50235" name="Slide Number Placeholder 3"/>
          <p:cNvSpPr>
            <a:spLocks noGrp="1"/>
          </p:cNvSpPr>
          <p:nvPr>
            <p:ph type="sldNum" sz="quarter" idx="11"/>
          </p:nvPr>
        </p:nvSpPr>
        <p:spPr>
          <a:noFill/>
          <a:ln>
            <a:miter lim="800000"/>
            <a:headEnd/>
            <a:tailEnd/>
          </a:ln>
        </p:spPr>
        <p:txBody>
          <a:bodyPr/>
          <a:lstStyle/>
          <a:p>
            <a:fld id="{3FE4526C-4EE9-4794-A0C7-648F56D80219}" type="slidenum">
              <a:rPr lang="en-US" smtClean="0"/>
              <a:pPr/>
              <a:t>33</a:t>
            </a:fld>
            <a:endParaRPr lang="en-US" smtClean="0"/>
          </a:p>
        </p:txBody>
      </p:sp>
      <p:sp>
        <p:nvSpPr>
          <p:cNvPr id="50236" name="Footer Placeholder 4"/>
          <p:cNvSpPr>
            <a:spLocks noGrp="1"/>
          </p:cNvSpPr>
          <p:nvPr>
            <p:ph type="ftr" sz="quarter" idx="12"/>
          </p:nvPr>
        </p:nvSpPr>
        <p:spPr>
          <a:noFill/>
          <a:ln>
            <a:miter lim="800000"/>
            <a:headEnd/>
            <a:tailEnd/>
          </a:ln>
        </p:spPr>
        <p:txBody>
          <a:bodyPr/>
          <a:lstStyle/>
          <a:p>
            <a:r>
              <a:rPr lang="en-US" smtClean="0"/>
              <a:t>U.S. Ag Export Development Programs Shida Rastegari Henneberry</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3200" dirty="0">
                <a:solidFill>
                  <a:srgbClr val="FFFFFF"/>
                </a:solidFill>
                <a:effectLst>
                  <a:outerShdw blurRad="38100" dist="38100" dir="2700000" algn="tl">
                    <a:srgbClr val="000000">
                      <a:alpha val="43137"/>
                    </a:srgbClr>
                  </a:outerShdw>
                </a:effectLst>
              </a:rPr>
              <a:t>Effectiveness of Export Market Development Expenditures: A Review of Literature</a:t>
            </a:r>
            <a:endParaRPr lang="en-US" sz="3600" dirty="0">
              <a:solidFill>
                <a:schemeClr val="tx1"/>
              </a:solidFill>
              <a:effectLst>
                <a:outerShdw blurRad="38100" dist="38100" dir="2700000" algn="tl">
                  <a:srgbClr val="000000">
                    <a:alpha val="43137"/>
                  </a:srgbClr>
                </a:outerShdw>
              </a:effectLst>
            </a:endParaRPr>
          </a:p>
        </p:txBody>
      </p:sp>
      <p:graphicFrame>
        <p:nvGraphicFramePr>
          <p:cNvPr id="5" name="Content Placeholder 4"/>
          <p:cNvGraphicFramePr>
            <a:graphicFrameLocks noGrp="1"/>
          </p:cNvGraphicFramePr>
          <p:nvPr>
            <p:ph idx="1"/>
          </p:nvPr>
        </p:nvGraphicFramePr>
        <p:xfrm>
          <a:off x="457200" y="2057400"/>
          <a:ext cx="8458200" cy="3733800"/>
        </p:xfrm>
        <a:graphic>
          <a:graphicData uri="http://schemas.openxmlformats.org/drawingml/2006/table">
            <a:tbl>
              <a:tblPr firstRow="1">
                <a:tableStyleId>{5C22544A-7EE6-4342-B048-85BDC9FD1C3A}</a:tableStyleId>
              </a:tblPr>
              <a:tblGrid>
                <a:gridCol w="1066801"/>
                <a:gridCol w="762000"/>
                <a:gridCol w="1143000"/>
                <a:gridCol w="762000"/>
                <a:gridCol w="685800"/>
                <a:gridCol w="685800"/>
                <a:gridCol w="838200"/>
                <a:gridCol w="2514599"/>
              </a:tblGrid>
              <a:tr h="360677">
                <a:tc>
                  <a:txBody>
                    <a:bodyPr/>
                    <a:lstStyle/>
                    <a:p>
                      <a:pPr marL="0" marR="0">
                        <a:lnSpc>
                          <a:spcPct val="115000"/>
                        </a:lnSpc>
                        <a:spcBef>
                          <a:spcPts val="0"/>
                        </a:spcBef>
                        <a:spcAft>
                          <a:spcPts val="0"/>
                        </a:spcAft>
                      </a:pPr>
                      <a:r>
                        <a:rPr lang="en-US" sz="1000" b="0" dirty="0">
                          <a:effectLst/>
                        </a:rPr>
                        <a:t>Study</a:t>
                      </a:r>
                      <a:endParaRPr lang="en-US" sz="1000" b="0" dirty="0">
                        <a:solidFill>
                          <a:srgbClr val="000000"/>
                        </a:solidFill>
                        <a:effectLst/>
                        <a:latin typeface="Calibri"/>
                        <a:ea typeface="Calibri"/>
                        <a:cs typeface="Times New Roman"/>
                      </a:endParaRPr>
                    </a:p>
                  </a:txBody>
                  <a:tcPr marL="53668" marR="53668" marT="0" marB="0" anchor="ctr"/>
                </a:tc>
                <a:tc>
                  <a:txBody>
                    <a:bodyPr/>
                    <a:lstStyle/>
                    <a:p>
                      <a:pPr marL="0" marR="0" algn="ctr">
                        <a:lnSpc>
                          <a:spcPct val="115000"/>
                        </a:lnSpc>
                        <a:spcBef>
                          <a:spcPts val="0"/>
                        </a:spcBef>
                        <a:spcAft>
                          <a:spcPts val="0"/>
                        </a:spcAft>
                      </a:pPr>
                      <a:r>
                        <a:rPr lang="en-US" sz="1000" b="0" dirty="0">
                          <a:effectLst/>
                        </a:rPr>
                        <a:t>Author</a:t>
                      </a:r>
                      <a:endParaRPr lang="en-US" sz="1000" b="0" dirty="0">
                        <a:solidFill>
                          <a:srgbClr val="000000"/>
                        </a:solidFill>
                        <a:effectLst/>
                        <a:latin typeface="Calibri"/>
                        <a:ea typeface="Calibri"/>
                        <a:cs typeface="Times New Roman"/>
                      </a:endParaRPr>
                    </a:p>
                  </a:txBody>
                  <a:tcPr marL="53668" marR="53668" marT="0" marB="0" anchor="ctr"/>
                </a:tc>
                <a:tc>
                  <a:txBody>
                    <a:bodyPr/>
                    <a:lstStyle/>
                    <a:p>
                      <a:pPr marL="0" marR="0" algn="ctr">
                        <a:lnSpc>
                          <a:spcPct val="115000"/>
                        </a:lnSpc>
                        <a:spcBef>
                          <a:spcPts val="0"/>
                        </a:spcBef>
                        <a:spcAft>
                          <a:spcPts val="0"/>
                        </a:spcAft>
                      </a:pPr>
                      <a:r>
                        <a:rPr lang="en-US" sz="1000" b="0" dirty="0">
                          <a:effectLst/>
                        </a:rPr>
                        <a:t>U.S. export promotion programs</a:t>
                      </a:r>
                      <a:endParaRPr lang="en-US" sz="1000" b="0" dirty="0">
                        <a:solidFill>
                          <a:srgbClr val="000000"/>
                        </a:solidFill>
                        <a:effectLst/>
                        <a:latin typeface="Calibri"/>
                        <a:ea typeface="Calibri"/>
                        <a:cs typeface="Times New Roman"/>
                      </a:endParaRPr>
                    </a:p>
                  </a:txBody>
                  <a:tcPr marL="53668" marR="53668" marT="0" marB="0" anchor="ctr"/>
                </a:tc>
                <a:tc>
                  <a:txBody>
                    <a:bodyPr/>
                    <a:lstStyle/>
                    <a:p>
                      <a:pPr marL="0" marR="0" algn="ctr">
                        <a:lnSpc>
                          <a:spcPct val="115000"/>
                        </a:lnSpc>
                        <a:spcBef>
                          <a:spcPts val="0"/>
                        </a:spcBef>
                        <a:spcAft>
                          <a:spcPts val="0"/>
                        </a:spcAft>
                      </a:pPr>
                      <a:r>
                        <a:rPr lang="en-US" sz="1000" b="0" dirty="0">
                          <a:effectLst/>
                        </a:rPr>
                        <a:t>Commodity/ products</a:t>
                      </a:r>
                      <a:endParaRPr lang="en-US" sz="1000" b="0" dirty="0">
                        <a:solidFill>
                          <a:srgbClr val="000000"/>
                        </a:solidFill>
                        <a:effectLst/>
                        <a:latin typeface="Calibri"/>
                        <a:ea typeface="Calibri"/>
                        <a:cs typeface="Times New Roman"/>
                      </a:endParaRPr>
                    </a:p>
                  </a:txBody>
                  <a:tcPr marL="53668" marR="53668" marT="0" marB="0" anchor="ctr"/>
                </a:tc>
                <a:tc>
                  <a:txBody>
                    <a:bodyPr/>
                    <a:lstStyle/>
                    <a:p>
                      <a:pPr marL="0" marR="0" algn="ctr">
                        <a:lnSpc>
                          <a:spcPct val="115000"/>
                        </a:lnSpc>
                        <a:spcBef>
                          <a:spcPts val="0"/>
                        </a:spcBef>
                        <a:spcAft>
                          <a:spcPts val="0"/>
                        </a:spcAft>
                      </a:pPr>
                      <a:r>
                        <a:rPr lang="en-US" sz="1000" b="0" dirty="0">
                          <a:effectLst/>
                        </a:rPr>
                        <a:t>Location</a:t>
                      </a:r>
                      <a:endParaRPr lang="en-US" sz="1000" b="0" dirty="0">
                        <a:solidFill>
                          <a:srgbClr val="000000"/>
                        </a:solidFill>
                        <a:effectLst/>
                        <a:latin typeface="Calibri"/>
                        <a:ea typeface="Calibri"/>
                        <a:cs typeface="Times New Roman"/>
                      </a:endParaRPr>
                    </a:p>
                  </a:txBody>
                  <a:tcPr marL="53668" marR="53668" marT="0" marB="0" anchor="ctr"/>
                </a:tc>
                <a:tc>
                  <a:txBody>
                    <a:bodyPr/>
                    <a:lstStyle/>
                    <a:p>
                      <a:pPr marL="0" marR="0" algn="ctr">
                        <a:lnSpc>
                          <a:spcPct val="115000"/>
                        </a:lnSpc>
                        <a:spcBef>
                          <a:spcPts val="0"/>
                        </a:spcBef>
                        <a:spcAft>
                          <a:spcPts val="0"/>
                        </a:spcAft>
                      </a:pPr>
                      <a:r>
                        <a:rPr lang="en-US" sz="1000" b="0" dirty="0">
                          <a:effectLst/>
                        </a:rPr>
                        <a:t>Period of estimation</a:t>
                      </a:r>
                      <a:endParaRPr lang="en-US" sz="1000" b="0" dirty="0">
                        <a:solidFill>
                          <a:srgbClr val="000000"/>
                        </a:solidFill>
                        <a:effectLst/>
                        <a:latin typeface="Calibri"/>
                        <a:ea typeface="Calibri"/>
                        <a:cs typeface="Times New Roman"/>
                      </a:endParaRPr>
                    </a:p>
                  </a:txBody>
                  <a:tcPr marL="53668" marR="53668" marT="0" marB="0" anchor="ctr"/>
                </a:tc>
                <a:tc>
                  <a:txBody>
                    <a:bodyPr/>
                    <a:lstStyle/>
                    <a:p>
                      <a:pPr marL="0" marR="0" algn="ctr">
                        <a:lnSpc>
                          <a:spcPct val="115000"/>
                        </a:lnSpc>
                        <a:spcBef>
                          <a:spcPts val="0"/>
                        </a:spcBef>
                        <a:spcAft>
                          <a:spcPts val="0"/>
                        </a:spcAft>
                      </a:pPr>
                      <a:r>
                        <a:rPr lang="en-US" sz="1000" b="0" dirty="0">
                          <a:effectLst/>
                        </a:rPr>
                        <a:t>Type of model</a:t>
                      </a:r>
                      <a:endParaRPr lang="en-US" sz="1000" b="0" dirty="0">
                        <a:solidFill>
                          <a:srgbClr val="000000"/>
                        </a:solidFill>
                        <a:effectLst/>
                        <a:latin typeface="Calibri"/>
                        <a:ea typeface="Calibri"/>
                        <a:cs typeface="Times New Roman"/>
                      </a:endParaRPr>
                    </a:p>
                  </a:txBody>
                  <a:tcPr marL="53668" marR="53668" marT="0" marB="0" anchor="ctr"/>
                </a:tc>
                <a:tc>
                  <a:txBody>
                    <a:bodyPr/>
                    <a:lstStyle/>
                    <a:p>
                      <a:pPr marL="0" marR="0" algn="ctr">
                        <a:lnSpc>
                          <a:spcPct val="115000"/>
                        </a:lnSpc>
                        <a:spcBef>
                          <a:spcPts val="0"/>
                        </a:spcBef>
                        <a:spcAft>
                          <a:spcPts val="0"/>
                        </a:spcAft>
                      </a:pPr>
                      <a:r>
                        <a:rPr lang="en-US" sz="1000" b="0" dirty="0">
                          <a:effectLst/>
                        </a:rPr>
                        <a:t>Results</a:t>
                      </a:r>
                      <a:endParaRPr lang="en-US" sz="1000" b="0" dirty="0">
                        <a:solidFill>
                          <a:srgbClr val="000000"/>
                        </a:solidFill>
                        <a:effectLst/>
                        <a:latin typeface="Calibri"/>
                        <a:ea typeface="Calibri"/>
                        <a:cs typeface="Times New Roman"/>
                      </a:endParaRPr>
                    </a:p>
                  </a:txBody>
                  <a:tcPr marL="53668" marR="53668" marT="0" marB="0" anchor="ctr"/>
                </a:tc>
              </a:tr>
              <a:tr h="883921">
                <a:tc>
                  <a:txBody>
                    <a:bodyPr/>
                    <a:lstStyle/>
                    <a:p>
                      <a:pPr marL="0" marR="0">
                        <a:lnSpc>
                          <a:spcPct val="115000"/>
                        </a:lnSpc>
                        <a:spcBef>
                          <a:spcPts val="0"/>
                        </a:spcBef>
                        <a:spcAft>
                          <a:spcPts val="0"/>
                        </a:spcAft>
                      </a:pPr>
                      <a:r>
                        <a:rPr lang="en-US" sz="1000" b="0">
                          <a:solidFill>
                            <a:srgbClr val="000000"/>
                          </a:solidFill>
                          <a:effectLst/>
                          <a:latin typeface="Times New Roman"/>
                          <a:ea typeface="Calibri"/>
                          <a:cs typeface="Times New Roman"/>
                        </a:rPr>
                        <a:t>Export demand for US almonds</a:t>
                      </a:r>
                      <a:endParaRPr lang="en-US" sz="1000" b="0">
                        <a:solidFill>
                          <a:srgbClr val="00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00" b="0">
                          <a:solidFill>
                            <a:srgbClr val="000000"/>
                          </a:solidFill>
                          <a:effectLst/>
                          <a:latin typeface="Times New Roman"/>
                          <a:ea typeface="Calibri"/>
                          <a:cs typeface="Times New Roman"/>
                        </a:rPr>
                        <a:t>Onunkwo and Epperson (2001)</a:t>
                      </a:r>
                      <a:endParaRPr lang="en-US" sz="1000" b="0">
                        <a:solidFill>
                          <a:srgbClr val="00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00" b="0">
                          <a:solidFill>
                            <a:srgbClr val="000000"/>
                          </a:solidFill>
                          <a:effectLst/>
                          <a:latin typeface="Times New Roman"/>
                          <a:ea typeface="Calibri"/>
                          <a:cs typeface="Times New Roman"/>
                        </a:rPr>
                        <a:t>FMD, MAP, &amp; MPP</a:t>
                      </a:r>
                      <a:endParaRPr lang="en-US" sz="1000" b="0">
                        <a:solidFill>
                          <a:srgbClr val="00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00" b="0">
                          <a:solidFill>
                            <a:srgbClr val="000000"/>
                          </a:solidFill>
                          <a:effectLst/>
                          <a:latin typeface="Times New Roman"/>
                          <a:ea typeface="Calibri"/>
                          <a:cs typeface="Times New Roman"/>
                        </a:rPr>
                        <a:t>U.S. almonds</a:t>
                      </a:r>
                      <a:endParaRPr lang="en-US" sz="1000" b="0">
                        <a:solidFill>
                          <a:srgbClr val="00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00" b="0">
                          <a:solidFill>
                            <a:srgbClr val="000000"/>
                          </a:solidFill>
                          <a:effectLst/>
                          <a:latin typeface="Times New Roman"/>
                          <a:ea typeface="Calibri"/>
                          <a:cs typeface="Times New Roman"/>
                        </a:rPr>
                        <a:t>Asia and EU</a:t>
                      </a:r>
                      <a:endParaRPr lang="en-US" sz="1000" b="0">
                        <a:solidFill>
                          <a:srgbClr val="00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00" b="0">
                          <a:solidFill>
                            <a:srgbClr val="000000"/>
                          </a:solidFill>
                          <a:effectLst/>
                          <a:latin typeface="Times New Roman"/>
                          <a:ea typeface="Calibri"/>
                          <a:cs typeface="Times New Roman"/>
                        </a:rPr>
                        <a:t>1986-1996</a:t>
                      </a:r>
                      <a:endParaRPr lang="en-US" sz="1000" b="0">
                        <a:solidFill>
                          <a:srgbClr val="00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00" b="0">
                          <a:solidFill>
                            <a:srgbClr val="000000"/>
                          </a:solidFill>
                          <a:effectLst/>
                          <a:latin typeface="Times New Roman"/>
                          <a:ea typeface="Calibri"/>
                          <a:cs typeface="Times New Roman"/>
                        </a:rPr>
                        <a:t>Single equation, export demand</a:t>
                      </a:r>
                      <a:endParaRPr lang="en-US" sz="1000" b="0">
                        <a:solidFill>
                          <a:srgbClr val="00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00" b="0" dirty="0">
                          <a:solidFill>
                            <a:srgbClr val="000000"/>
                          </a:solidFill>
                          <a:effectLst/>
                          <a:latin typeface="Times New Roman"/>
                          <a:ea typeface="Calibri"/>
                          <a:cs typeface="Times New Roman"/>
                        </a:rPr>
                        <a:t>The marginal return per dollar to promotion expenditures for almonds in Asia is $47.74. EU appears to be a mature market for U.S. almond exports with no detectable responsiveness to promotion expenditures.</a:t>
                      </a:r>
                      <a:endParaRPr lang="en-US" sz="1000" b="0" dirty="0">
                        <a:solidFill>
                          <a:srgbClr val="000000"/>
                        </a:solidFill>
                        <a:effectLst/>
                        <a:latin typeface="Calibri"/>
                        <a:ea typeface="Calibri"/>
                        <a:cs typeface="Times New Roman"/>
                      </a:endParaRPr>
                    </a:p>
                  </a:txBody>
                  <a:tcPr marL="68580" marR="68580" marT="0" marB="0" anchor="ctr"/>
                </a:tc>
              </a:tr>
              <a:tr h="736600">
                <a:tc>
                  <a:txBody>
                    <a:bodyPr/>
                    <a:lstStyle/>
                    <a:p>
                      <a:pPr marL="0" marR="0">
                        <a:lnSpc>
                          <a:spcPct val="115000"/>
                        </a:lnSpc>
                        <a:spcBef>
                          <a:spcPts val="0"/>
                        </a:spcBef>
                        <a:spcAft>
                          <a:spcPts val="0"/>
                        </a:spcAft>
                      </a:pPr>
                      <a:r>
                        <a:rPr lang="en-US" sz="1000" b="0" dirty="0">
                          <a:solidFill>
                            <a:srgbClr val="000000"/>
                          </a:solidFill>
                          <a:effectLst/>
                          <a:latin typeface="Times New Roman"/>
                          <a:ea typeface="Calibri"/>
                          <a:cs typeface="Times New Roman"/>
                        </a:rPr>
                        <a:t>Effectiveness of US rice export promotion programs</a:t>
                      </a:r>
                      <a:endParaRPr lang="en-US" sz="1000" b="0" dirty="0">
                        <a:solidFill>
                          <a:srgbClr val="00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00" b="0">
                          <a:solidFill>
                            <a:srgbClr val="000000"/>
                          </a:solidFill>
                          <a:effectLst/>
                          <a:latin typeface="Times New Roman"/>
                          <a:ea typeface="Calibri"/>
                          <a:cs typeface="Times New Roman"/>
                        </a:rPr>
                        <a:t>Rusmevichientong and Kaiser (2009)</a:t>
                      </a:r>
                      <a:endParaRPr lang="en-US" sz="1000" b="0">
                        <a:solidFill>
                          <a:srgbClr val="00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00" b="0">
                          <a:solidFill>
                            <a:srgbClr val="000000"/>
                          </a:solidFill>
                          <a:effectLst/>
                          <a:latin typeface="Times New Roman"/>
                          <a:ea typeface="Calibri"/>
                          <a:cs typeface="Times New Roman"/>
                        </a:rPr>
                        <a:t>FMD and MAP</a:t>
                      </a:r>
                      <a:endParaRPr lang="en-US" sz="1000" b="0">
                        <a:solidFill>
                          <a:srgbClr val="00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00" b="0">
                          <a:solidFill>
                            <a:srgbClr val="000000"/>
                          </a:solidFill>
                          <a:effectLst/>
                          <a:latin typeface="Times New Roman"/>
                          <a:ea typeface="Calibri"/>
                          <a:cs typeface="Times New Roman"/>
                        </a:rPr>
                        <a:t>U.S. rice</a:t>
                      </a:r>
                      <a:endParaRPr lang="en-US" sz="1000" b="0">
                        <a:solidFill>
                          <a:srgbClr val="00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00" b="0">
                          <a:solidFill>
                            <a:srgbClr val="000000"/>
                          </a:solidFill>
                          <a:effectLst/>
                          <a:latin typeface="Times New Roman"/>
                          <a:ea typeface="Calibri"/>
                          <a:cs typeface="Times New Roman"/>
                        </a:rPr>
                        <a:t>World</a:t>
                      </a:r>
                      <a:endParaRPr lang="en-US" sz="1000" b="0">
                        <a:solidFill>
                          <a:srgbClr val="00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00" b="0">
                          <a:solidFill>
                            <a:srgbClr val="000000"/>
                          </a:solidFill>
                          <a:effectLst/>
                          <a:latin typeface="Times New Roman"/>
                          <a:ea typeface="Calibri"/>
                          <a:cs typeface="Times New Roman"/>
                        </a:rPr>
                        <a:t>1984 -2005</a:t>
                      </a:r>
                      <a:endParaRPr lang="en-US" sz="1000" b="0">
                        <a:solidFill>
                          <a:srgbClr val="00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00" b="0">
                          <a:solidFill>
                            <a:srgbClr val="000000"/>
                          </a:solidFill>
                          <a:effectLst/>
                          <a:latin typeface="Times New Roman"/>
                          <a:ea typeface="Calibri"/>
                          <a:cs typeface="Times New Roman"/>
                        </a:rPr>
                        <a:t>Double logarithmic export demand </a:t>
                      </a:r>
                      <a:endParaRPr lang="en-US" sz="1000" b="0">
                        <a:solidFill>
                          <a:srgbClr val="00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00" b="0" dirty="0">
                          <a:solidFill>
                            <a:srgbClr val="000000"/>
                          </a:solidFill>
                          <a:effectLst/>
                          <a:latin typeface="Times New Roman"/>
                          <a:ea typeface="Calibri"/>
                          <a:cs typeface="Times New Roman"/>
                        </a:rPr>
                        <a:t>Export promotion has a positive impact on demand for US rice exports. The US is underinvesting in rice export promotion from an optimality standpoint.</a:t>
                      </a:r>
                      <a:endParaRPr lang="en-US" sz="1000" b="0" dirty="0">
                        <a:solidFill>
                          <a:srgbClr val="000000"/>
                        </a:solidFill>
                        <a:effectLst/>
                        <a:latin typeface="Calibri"/>
                        <a:ea typeface="Calibri"/>
                        <a:cs typeface="Times New Roman"/>
                      </a:endParaRPr>
                    </a:p>
                  </a:txBody>
                  <a:tcPr marL="68580" marR="68580" marT="0" marB="0" anchor="ctr"/>
                </a:tc>
              </a:tr>
              <a:tr h="589280">
                <a:tc>
                  <a:txBody>
                    <a:bodyPr/>
                    <a:lstStyle/>
                    <a:p>
                      <a:pPr marL="0" marR="0">
                        <a:lnSpc>
                          <a:spcPct val="115000"/>
                        </a:lnSpc>
                        <a:spcBef>
                          <a:spcPts val="0"/>
                        </a:spcBef>
                        <a:spcAft>
                          <a:spcPts val="0"/>
                        </a:spcAft>
                      </a:pPr>
                      <a:r>
                        <a:rPr lang="en-US" sz="1000" b="0" dirty="0">
                          <a:solidFill>
                            <a:srgbClr val="000000"/>
                          </a:solidFill>
                          <a:effectLst/>
                          <a:latin typeface="Times New Roman"/>
                          <a:ea typeface="Calibri"/>
                          <a:cs typeface="Times New Roman"/>
                        </a:rPr>
                        <a:t>Are there halo effects on US grain export promotion?</a:t>
                      </a:r>
                      <a:endParaRPr lang="en-US" sz="1000" b="0" dirty="0">
                        <a:solidFill>
                          <a:srgbClr val="00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00" b="0">
                          <a:solidFill>
                            <a:srgbClr val="000000"/>
                          </a:solidFill>
                          <a:effectLst/>
                          <a:latin typeface="Times New Roman"/>
                          <a:ea typeface="Calibri"/>
                          <a:cs typeface="Times New Roman"/>
                        </a:rPr>
                        <a:t>Rusmevichientong and Kaiser (2011)</a:t>
                      </a:r>
                      <a:endParaRPr lang="en-US" sz="1000" b="0">
                        <a:solidFill>
                          <a:srgbClr val="00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00" b="0">
                          <a:solidFill>
                            <a:srgbClr val="000000"/>
                          </a:solidFill>
                          <a:effectLst/>
                          <a:latin typeface="Times New Roman"/>
                          <a:ea typeface="Calibri"/>
                          <a:cs typeface="Times New Roman"/>
                        </a:rPr>
                        <a:t>FMD &amp; MAP</a:t>
                      </a:r>
                      <a:endParaRPr lang="en-US" sz="1000" b="0">
                        <a:solidFill>
                          <a:srgbClr val="00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00" b="0">
                          <a:solidFill>
                            <a:srgbClr val="000000"/>
                          </a:solidFill>
                          <a:effectLst/>
                          <a:latin typeface="Times New Roman"/>
                          <a:ea typeface="Calibri"/>
                          <a:cs typeface="Times New Roman"/>
                        </a:rPr>
                        <a:t>U.S. rice, wheat, &amp; sorghum</a:t>
                      </a:r>
                      <a:endParaRPr lang="en-US" sz="1000" b="0">
                        <a:solidFill>
                          <a:srgbClr val="00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00" b="0">
                          <a:solidFill>
                            <a:srgbClr val="000000"/>
                          </a:solidFill>
                          <a:effectLst/>
                          <a:latin typeface="Times New Roman"/>
                          <a:ea typeface="Calibri"/>
                          <a:cs typeface="Times New Roman"/>
                        </a:rPr>
                        <a:t>World</a:t>
                      </a:r>
                      <a:endParaRPr lang="en-US" sz="1000" b="0">
                        <a:solidFill>
                          <a:srgbClr val="00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00" b="0">
                          <a:solidFill>
                            <a:srgbClr val="000000"/>
                          </a:solidFill>
                          <a:effectLst/>
                          <a:latin typeface="Times New Roman"/>
                          <a:ea typeface="Calibri"/>
                          <a:cs typeface="Times New Roman"/>
                        </a:rPr>
                        <a:t>1990-2005</a:t>
                      </a:r>
                      <a:endParaRPr lang="en-US" sz="1000" b="0">
                        <a:solidFill>
                          <a:srgbClr val="00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00" b="0">
                          <a:solidFill>
                            <a:srgbClr val="000000"/>
                          </a:solidFill>
                          <a:effectLst/>
                          <a:latin typeface="Times New Roman"/>
                          <a:ea typeface="Calibri"/>
                          <a:cs typeface="Times New Roman"/>
                        </a:rPr>
                        <a:t>Dynamic LA/AIDS model</a:t>
                      </a:r>
                      <a:endParaRPr lang="en-US" sz="1000" b="0">
                        <a:solidFill>
                          <a:srgbClr val="00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00" b="0" dirty="0">
                          <a:solidFill>
                            <a:srgbClr val="000000"/>
                          </a:solidFill>
                          <a:effectLst/>
                          <a:latin typeface="Times New Roman"/>
                          <a:ea typeface="Calibri"/>
                          <a:cs typeface="Times New Roman"/>
                        </a:rPr>
                        <a:t>US grain export promotion has a positive direct impact on exports, while the indirect effects are not found (anti-halo effect) on competing country exports. </a:t>
                      </a:r>
                      <a:endParaRPr lang="en-US" sz="1000" b="0" dirty="0">
                        <a:solidFill>
                          <a:srgbClr val="000000"/>
                        </a:solidFill>
                        <a:effectLst/>
                        <a:latin typeface="Calibri"/>
                        <a:ea typeface="Calibri"/>
                        <a:cs typeface="Times New Roman"/>
                      </a:endParaRPr>
                    </a:p>
                  </a:txBody>
                  <a:tcPr marL="68580" marR="68580" marT="0" marB="0" anchor="ctr"/>
                </a:tc>
              </a:tr>
              <a:tr h="736600">
                <a:tc>
                  <a:txBody>
                    <a:bodyPr/>
                    <a:lstStyle/>
                    <a:p>
                      <a:pPr marL="0" marR="0">
                        <a:lnSpc>
                          <a:spcPct val="115000"/>
                        </a:lnSpc>
                        <a:spcBef>
                          <a:spcPts val="0"/>
                        </a:spcBef>
                        <a:spcAft>
                          <a:spcPts val="0"/>
                        </a:spcAft>
                      </a:pPr>
                      <a:r>
                        <a:rPr lang="en-US" sz="1000" b="0" dirty="0">
                          <a:solidFill>
                            <a:srgbClr val="000000"/>
                          </a:solidFill>
                          <a:effectLst/>
                          <a:latin typeface="Times New Roman"/>
                          <a:ea typeface="Calibri"/>
                          <a:cs typeface="Times New Roman"/>
                        </a:rPr>
                        <a:t>International market promotion effectiveness for soybeans </a:t>
                      </a:r>
                      <a:endParaRPr lang="en-US" sz="1000" b="0" dirty="0">
                        <a:solidFill>
                          <a:srgbClr val="00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00" b="0">
                          <a:solidFill>
                            <a:srgbClr val="000000"/>
                          </a:solidFill>
                          <a:effectLst/>
                          <a:latin typeface="Times New Roman"/>
                          <a:ea typeface="Calibri"/>
                          <a:cs typeface="Times New Roman"/>
                        </a:rPr>
                        <a:t>Williams (2012)</a:t>
                      </a:r>
                      <a:endParaRPr lang="en-US" sz="1000" b="0">
                        <a:solidFill>
                          <a:srgbClr val="00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00" b="0">
                          <a:solidFill>
                            <a:srgbClr val="000000"/>
                          </a:solidFill>
                          <a:effectLst/>
                          <a:latin typeface="Times New Roman"/>
                          <a:ea typeface="Calibri"/>
                          <a:cs typeface="Times New Roman"/>
                        </a:rPr>
                        <a:t>Soybean checkoff program</a:t>
                      </a:r>
                      <a:endParaRPr lang="en-US" sz="1000" b="0">
                        <a:solidFill>
                          <a:srgbClr val="00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00" b="0">
                          <a:solidFill>
                            <a:srgbClr val="000000"/>
                          </a:solidFill>
                          <a:effectLst/>
                          <a:latin typeface="Times New Roman"/>
                          <a:ea typeface="Calibri"/>
                          <a:cs typeface="Times New Roman"/>
                        </a:rPr>
                        <a:t>U.S. soybean</a:t>
                      </a:r>
                      <a:endParaRPr lang="en-US" sz="1000" b="0">
                        <a:solidFill>
                          <a:srgbClr val="00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00" b="0">
                          <a:solidFill>
                            <a:srgbClr val="000000"/>
                          </a:solidFill>
                          <a:effectLst/>
                          <a:latin typeface="Times New Roman"/>
                          <a:ea typeface="Calibri"/>
                          <a:cs typeface="Times New Roman"/>
                        </a:rPr>
                        <a:t>US, Brazil, Argentina, EU, Japan, &amp; ROW</a:t>
                      </a:r>
                      <a:endParaRPr lang="en-US" sz="1000" b="0">
                        <a:solidFill>
                          <a:srgbClr val="00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00" b="0">
                          <a:solidFill>
                            <a:srgbClr val="000000"/>
                          </a:solidFill>
                          <a:effectLst/>
                          <a:latin typeface="Times New Roman"/>
                          <a:ea typeface="Calibri"/>
                          <a:cs typeface="Times New Roman"/>
                        </a:rPr>
                        <a:t>1980-2006</a:t>
                      </a:r>
                      <a:endParaRPr lang="en-US" sz="1000" b="0">
                        <a:solidFill>
                          <a:srgbClr val="00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00" b="0">
                          <a:solidFill>
                            <a:srgbClr val="000000"/>
                          </a:solidFill>
                          <a:effectLst/>
                          <a:latin typeface="Times New Roman"/>
                          <a:ea typeface="Calibri"/>
                          <a:cs typeface="Times New Roman"/>
                        </a:rPr>
                        <a:t>180-equation simulation model</a:t>
                      </a:r>
                      <a:endParaRPr lang="en-US" sz="1000" b="0">
                        <a:solidFill>
                          <a:srgbClr val="000000"/>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00" b="0" dirty="0">
                          <a:solidFill>
                            <a:srgbClr val="000000"/>
                          </a:solidFill>
                          <a:effectLst/>
                          <a:latin typeface="Times New Roman"/>
                          <a:ea typeface="Calibri"/>
                          <a:cs typeface="Times New Roman"/>
                        </a:rPr>
                        <a:t>Soybean </a:t>
                      </a:r>
                      <a:r>
                        <a:rPr lang="en-US" sz="1000" b="0" dirty="0" err="1">
                          <a:solidFill>
                            <a:srgbClr val="000000"/>
                          </a:solidFill>
                          <a:effectLst/>
                          <a:latin typeface="Times New Roman"/>
                          <a:ea typeface="Calibri"/>
                          <a:cs typeface="Times New Roman"/>
                        </a:rPr>
                        <a:t>checkoff</a:t>
                      </a:r>
                      <a:r>
                        <a:rPr lang="en-US" sz="1000" b="0" dirty="0">
                          <a:solidFill>
                            <a:srgbClr val="000000"/>
                          </a:solidFill>
                          <a:effectLst/>
                          <a:latin typeface="Times New Roman"/>
                          <a:ea typeface="Calibri"/>
                          <a:cs typeface="Times New Roman"/>
                        </a:rPr>
                        <a:t> investments in international market promotion have enhanced the international competitiveness of the U.S. soybean industry and increased the global market share of U.S. soybean and product exports.</a:t>
                      </a:r>
                      <a:endParaRPr lang="en-US" sz="1000" b="0" dirty="0">
                        <a:solidFill>
                          <a:srgbClr val="000000"/>
                        </a:solidFill>
                        <a:effectLst/>
                        <a:latin typeface="Calibri"/>
                        <a:ea typeface="Calibri"/>
                        <a:cs typeface="Times New Roman"/>
                      </a:endParaRPr>
                    </a:p>
                  </a:txBody>
                  <a:tcPr marL="68580" marR="68580" marT="0" marB="0" anchor="ctr"/>
                </a:tc>
              </a:tr>
            </a:tbl>
          </a:graphicData>
        </a:graphic>
      </p:graphicFrame>
      <p:sp>
        <p:nvSpPr>
          <p:cNvPr id="6" name="Rectangle 5"/>
          <p:cNvSpPr/>
          <p:nvPr/>
        </p:nvSpPr>
        <p:spPr>
          <a:xfrm>
            <a:off x="1219200" y="1676400"/>
            <a:ext cx="7010400" cy="307975"/>
          </a:xfrm>
          <a:prstGeom prst="rect">
            <a:avLst/>
          </a:prstGeom>
        </p:spPr>
        <p:txBody>
          <a:bodyPr>
            <a:spAutoFit/>
          </a:bodyPr>
          <a:lstStyle/>
          <a:p>
            <a:pPr>
              <a:defRPr/>
            </a:pPr>
            <a:r>
              <a:rPr lang="en-US" sz="1400" b="1" dirty="0">
                <a:solidFill>
                  <a:schemeClr val="tx1"/>
                </a:solidFill>
                <a:effectLst>
                  <a:outerShdw blurRad="38100" dist="38100" dir="2700000" algn="tl">
                    <a:srgbClr val="000000">
                      <a:alpha val="43137"/>
                    </a:srgbClr>
                  </a:outerShdw>
                </a:effectLst>
              </a:rPr>
              <a:t>Impact Studies on U.S. Export Promotion Programs, Selected Studies from 2000 to 2011</a:t>
            </a:r>
          </a:p>
        </p:txBody>
      </p:sp>
      <p:sp>
        <p:nvSpPr>
          <p:cNvPr id="51259" name="Slide Number Placeholder 3"/>
          <p:cNvSpPr>
            <a:spLocks noGrp="1"/>
          </p:cNvSpPr>
          <p:nvPr>
            <p:ph type="sldNum" sz="quarter" idx="11"/>
          </p:nvPr>
        </p:nvSpPr>
        <p:spPr>
          <a:noFill/>
          <a:ln>
            <a:miter lim="800000"/>
            <a:headEnd/>
            <a:tailEnd/>
          </a:ln>
        </p:spPr>
        <p:txBody>
          <a:bodyPr/>
          <a:lstStyle/>
          <a:p>
            <a:fld id="{66CFF2E5-A576-4B03-BC00-682DED8C9973}" type="slidenum">
              <a:rPr lang="en-US" smtClean="0"/>
              <a:pPr/>
              <a:t>34</a:t>
            </a:fld>
            <a:endParaRPr lang="en-US" smtClean="0"/>
          </a:p>
        </p:txBody>
      </p:sp>
      <p:sp>
        <p:nvSpPr>
          <p:cNvPr id="51260" name="Footer Placeholder 6"/>
          <p:cNvSpPr>
            <a:spLocks noGrp="1"/>
          </p:cNvSpPr>
          <p:nvPr>
            <p:ph type="ftr" sz="quarter" idx="12"/>
          </p:nvPr>
        </p:nvSpPr>
        <p:spPr>
          <a:noFill/>
          <a:ln>
            <a:miter lim="800000"/>
            <a:headEnd/>
            <a:tailEnd/>
          </a:ln>
        </p:spPr>
        <p:txBody>
          <a:bodyPr/>
          <a:lstStyle/>
          <a:p>
            <a:r>
              <a:rPr lang="en-US" smtClean="0"/>
              <a:t>U.S. Ag Export Development Programs Shida Rastegari Henneberry</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pPr>
              <a:defRPr/>
            </a:pPr>
            <a:r>
              <a:rPr lang="en-US" dirty="0" smtClean="0">
                <a:solidFill>
                  <a:schemeClr val="tx1"/>
                </a:solidFill>
              </a:rPr>
              <a:t>Concluding Remarks  </a:t>
            </a:r>
            <a:endParaRPr lang="en-US" dirty="0">
              <a:solidFill>
                <a:schemeClr val="tx1"/>
              </a:solidFill>
            </a:endParaRPr>
          </a:p>
        </p:txBody>
      </p:sp>
      <p:sp>
        <p:nvSpPr>
          <p:cNvPr id="3" name="Content Placeholder 2"/>
          <p:cNvSpPr>
            <a:spLocks noGrp="1"/>
          </p:cNvSpPr>
          <p:nvPr>
            <p:ph idx="1"/>
          </p:nvPr>
        </p:nvSpPr>
        <p:spPr>
          <a:xfrm>
            <a:off x="533400" y="1524000"/>
            <a:ext cx="8229600" cy="4525963"/>
          </a:xfrm>
        </p:spPr>
        <p:txBody>
          <a:bodyPr/>
          <a:lstStyle/>
          <a:p>
            <a:pPr>
              <a:defRPr/>
            </a:pPr>
            <a:r>
              <a:rPr lang="en-US" dirty="0" smtClean="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This </a:t>
            </a:r>
            <a:r>
              <a:rPr lang="en-US" dirty="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chapter gives a critical review of U.S. export market development programs and their impacts. </a:t>
            </a:r>
          </a:p>
          <a:p>
            <a:pPr>
              <a:defRPr/>
            </a:pPr>
            <a:r>
              <a:rPr lang="en-US" dirty="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The support of U.S. producers and industries is the foundation for the U.S. export promotion programs. </a:t>
            </a:r>
            <a:endParaRPr lang="en-US" dirty="0" smtClean="0">
              <a:solidFill>
                <a:srgbClr val="FFFF00"/>
              </a:solidFill>
              <a:effectLst>
                <a:outerShdw blurRad="38100" dist="38100" dir="2700000" algn="tl">
                  <a:srgbClr val="000000">
                    <a:alpha val="43137"/>
                  </a:srgbClr>
                </a:outerShdw>
              </a:effectLst>
              <a:latin typeface="Times New Roman" pitchFamily="18" charset="0"/>
              <a:cs typeface="Times New Roman" pitchFamily="18" charset="0"/>
            </a:endParaRPr>
          </a:p>
          <a:p>
            <a:pPr>
              <a:defRPr/>
            </a:pPr>
            <a:r>
              <a:rPr lang="en-US" dirty="0" smtClean="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Effective </a:t>
            </a:r>
            <a:r>
              <a:rPr lang="en-US" dirty="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export promotion programs can help the U.S. </a:t>
            </a:r>
            <a:r>
              <a:rPr lang="en-US" dirty="0" smtClean="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maintain </a:t>
            </a:r>
            <a:r>
              <a:rPr lang="en-US" dirty="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or </a:t>
            </a:r>
            <a:r>
              <a:rPr lang="en-US" dirty="0" smtClean="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increase </a:t>
            </a:r>
            <a:r>
              <a:rPr lang="en-US" dirty="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its market share. </a:t>
            </a:r>
            <a:endParaRPr lang="en-US" dirty="0" smtClean="0">
              <a:solidFill>
                <a:srgbClr val="FFFF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52227" name="Slide Number Placeholder 4"/>
          <p:cNvSpPr>
            <a:spLocks noGrp="1"/>
          </p:cNvSpPr>
          <p:nvPr>
            <p:ph type="sldNum" sz="quarter" idx="11"/>
          </p:nvPr>
        </p:nvSpPr>
        <p:spPr>
          <a:noFill/>
          <a:ln>
            <a:miter lim="800000"/>
            <a:headEnd/>
            <a:tailEnd/>
          </a:ln>
        </p:spPr>
        <p:txBody>
          <a:bodyPr/>
          <a:lstStyle/>
          <a:p>
            <a:fld id="{0126B5BA-1A26-429C-BFED-6C6B8568DA25}" type="slidenum">
              <a:rPr lang="en-US" smtClean="0"/>
              <a:pPr/>
              <a:t>35</a:t>
            </a:fld>
            <a:endParaRPr lang="en-US" smtClean="0"/>
          </a:p>
        </p:txBody>
      </p:sp>
      <p:sp>
        <p:nvSpPr>
          <p:cNvPr id="52228" name="Footer Placeholder 5"/>
          <p:cNvSpPr>
            <a:spLocks noGrp="1"/>
          </p:cNvSpPr>
          <p:nvPr>
            <p:ph type="ftr" sz="quarter" idx="12"/>
          </p:nvPr>
        </p:nvSpPr>
        <p:spPr>
          <a:noFill/>
          <a:ln>
            <a:miter lim="800000"/>
            <a:headEnd/>
            <a:tailEnd/>
          </a:ln>
        </p:spPr>
        <p:txBody>
          <a:bodyPr/>
          <a:lstStyle/>
          <a:p>
            <a:r>
              <a:rPr lang="en-US" smtClean="0"/>
              <a:t>U.S. Ag Export Development Programs Shida Rastegari Henneberry</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pPr>
              <a:defRPr/>
            </a:pPr>
            <a:r>
              <a:rPr lang="en-US" dirty="0" smtClean="0">
                <a:solidFill>
                  <a:schemeClr val="tx1"/>
                </a:solidFill>
              </a:rPr>
              <a:t>Concluding Remarks, Continued  </a:t>
            </a:r>
            <a:endParaRPr lang="en-US" dirty="0">
              <a:solidFill>
                <a:schemeClr val="tx1"/>
              </a:solidFill>
            </a:endParaRPr>
          </a:p>
        </p:txBody>
      </p:sp>
      <p:sp>
        <p:nvSpPr>
          <p:cNvPr id="3" name="Content Placeholder 2"/>
          <p:cNvSpPr>
            <a:spLocks noGrp="1"/>
          </p:cNvSpPr>
          <p:nvPr>
            <p:ph idx="1"/>
          </p:nvPr>
        </p:nvSpPr>
        <p:spPr>
          <a:xfrm>
            <a:off x="533400" y="1905000"/>
            <a:ext cx="8229600" cy="4038600"/>
          </a:xfrm>
        </p:spPr>
        <p:txBody>
          <a:bodyPr/>
          <a:lstStyle/>
          <a:p>
            <a:pPr>
              <a:defRPr/>
            </a:pPr>
            <a:r>
              <a:rPr lang="en-US" dirty="0" smtClean="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Most studies </a:t>
            </a:r>
            <a:r>
              <a:rPr lang="en-US" dirty="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have found that the U.S. export promotion activities have been effective in increasing U.S. market share and export </a:t>
            </a:r>
            <a:r>
              <a:rPr lang="en-US" dirty="0" smtClean="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sales.  </a:t>
            </a:r>
          </a:p>
          <a:p>
            <a:pPr>
              <a:defRPr/>
            </a:pPr>
            <a:r>
              <a:rPr lang="en-US" dirty="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Another issue that policy makers might consider in future farm bills is </a:t>
            </a:r>
            <a:r>
              <a:rPr lang="en-US" dirty="0" smtClean="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the </a:t>
            </a:r>
            <a:r>
              <a:rPr lang="en-US" dirty="0">
                <a:solidFill>
                  <a:srgbClr val="FFFF00"/>
                </a:solidFill>
                <a:effectLst>
                  <a:outerShdw blurRad="38100" dist="38100" dir="2700000" algn="tl">
                    <a:srgbClr val="000000">
                      <a:alpha val="43137"/>
                    </a:srgbClr>
                  </a:outerShdw>
                </a:effectLst>
                <a:latin typeface="Times New Roman" pitchFamily="18" charset="0"/>
                <a:cs typeface="Times New Roman" pitchFamily="18" charset="0"/>
              </a:rPr>
              <a:t>required match from the industry for some of these export promotion programs. </a:t>
            </a:r>
            <a:endParaRPr lang="en-US" dirty="0" smtClean="0">
              <a:solidFill>
                <a:srgbClr val="FFFF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53251" name="Slide Number Placeholder 4"/>
          <p:cNvSpPr>
            <a:spLocks noGrp="1"/>
          </p:cNvSpPr>
          <p:nvPr>
            <p:ph type="sldNum" sz="quarter" idx="11"/>
          </p:nvPr>
        </p:nvSpPr>
        <p:spPr>
          <a:noFill/>
          <a:ln>
            <a:miter lim="800000"/>
            <a:headEnd/>
            <a:tailEnd/>
          </a:ln>
        </p:spPr>
        <p:txBody>
          <a:bodyPr/>
          <a:lstStyle/>
          <a:p>
            <a:fld id="{4B85DB69-40F2-420C-9E1D-2EC329211B7F}" type="slidenum">
              <a:rPr lang="en-US" smtClean="0"/>
              <a:pPr/>
              <a:t>36</a:t>
            </a:fld>
            <a:endParaRPr lang="en-US" smtClean="0"/>
          </a:p>
        </p:txBody>
      </p:sp>
      <p:sp>
        <p:nvSpPr>
          <p:cNvPr id="53252" name="Footer Placeholder 5"/>
          <p:cNvSpPr>
            <a:spLocks noGrp="1"/>
          </p:cNvSpPr>
          <p:nvPr>
            <p:ph type="ftr" sz="quarter" idx="12"/>
          </p:nvPr>
        </p:nvSpPr>
        <p:spPr>
          <a:noFill/>
          <a:ln>
            <a:miter lim="800000"/>
            <a:headEnd/>
            <a:tailEnd/>
          </a:ln>
        </p:spPr>
        <p:txBody>
          <a:bodyPr/>
          <a:lstStyle/>
          <a:p>
            <a:r>
              <a:rPr lang="en-US" smtClean="0"/>
              <a:t>U.S. Ag Export Development Programs Shida Rastegari Henneberry</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solidFill>
                  <a:srgbClr val="FFFFFF"/>
                </a:solidFill>
                <a:latin typeface="Times New Roman" pitchFamily="18" charset="0"/>
              </a:rPr>
              <a:t>U.S. Agricultural Trade</a:t>
            </a:r>
            <a:endParaRPr lang="en-US" dirty="0" smtClean="0"/>
          </a:p>
        </p:txBody>
      </p:sp>
      <p:sp>
        <p:nvSpPr>
          <p:cNvPr id="3" name="Content Placeholder 2"/>
          <p:cNvSpPr>
            <a:spLocks noGrp="1"/>
          </p:cNvSpPr>
          <p:nvPr>
            <p:ph idx="1"/>
          </p:nvPr>
        </p:nvSpPr>
        <p:spPr/>
        <p:txBody>
          <a:bodyPr/>
          <a:lstStyle/>
          <a:p>
            <a:pPr eaLnBrk="1" hangingPunct="1">
              <a:defRPr/>
            </a:pPr>
            <a:r>
              <a:rPr lang="en-US" sz="3600" dirty="0" smtClean="0">
                <a:solidFill>
                  <a:srgbClr val="FFFF66"/>
                </a:solidFill>
                <a:latin typeface="Times New Roman" pitchFamily="18" charset="0"/>
                <a:cs typeface="Times New Roman" pitchFamily="18" charset="0"/>
              </a:rPr>
              <a:t>The United States’ global market share has fluctuated during the past decade.</a:t>
            </a:r>
          </a:p>
          <a:p>
            <a:pPr eaLnBrk="1" hangingPunct="1">
              <a:defRPr/>
            </a:pPr>
            <a:r>
              <a:rPr lang="en-US" sz="3600" dirty="0" smtClean="0">
                <a:solidFill>
                  <a:srgbClr val="FFFF66"/>
                </a:solidFill>
                <a:latin typeface="Times New Roman" pitchFamily="18" charset="0"/>
                <a:cs typeface="Times New Roman" pitchFamily="18" charset="0"/>
              </a:rPr>
              <a:t>U.S. exporters and commodity groups have conducted a wide range of promotion activities in their export markets.</a:t>
            </a:r>
          </a:p>
          <a:p>
            <a:pPr eaLnBrk="1" hangingPunct="1">
              <a:defRPr/>
            </a:pPr>
            <a:endParaRPr lang="en-US" sz="3600" dirty="0" smtClean="0">
              <a:solidFill>
                <a:srgbClr val="FFFF66"/>
              </a:solidFill>
              <a:latin typeface="Times New Roman" pitchFamily="18" charset="0"/>
              <a:cs typeface="Times New Roman" pitchFamily="18" charset="0"/>
            </a:endParaRPr>
          </a:p>
        </p:txBody>
      </p:sp>
      <p:sp>
        <p:nvSpPr>
          <p:cNvPr id="18435" name="Slide Number Placeholder 4"/>
          <p:cNvSpPr>
            <a:spLocks noGrp="1"/>
          </p:cNvSpPr>
          <p:nvPr>
            <p:ph type="sldNum" sz="quarter" idx="11"/>
          </p:nvPr>
        </p:nvSpPr>
        <p:spPr>
          <a:noFill/>
          <a:ln>
            <a:miter lim="800000"/>
            <a:headEnd/>
            <a:tailEnd/>
          </a:ln>
        </p:spPr>
        <p:txBody>
          <a:bodyPr/>
          <a:lstStyle/>
          <a:p>
            <a:fld id="{E9143372-A770-4209-9ED8-789CAB31B510}" type="slidenum">
              <a:rPr lang="en-US" smtClean="0"/>
              <a:pPr/>
              <a:t>4</a:t>
            </a:fld>
            <a:endParaRPr lang="en-US" smtClean="0"/>
          </a:p>
        </p:txBody>
      </p:sp>
      <p:sp>
        <p:nvSpPr>
          <p:cNvPr id="18436" name="Footer Placeholder 5"/>
          <p:cNvSpPr>
            <a:spLocks noGrp="1"/>
          </p:cNvSpPr>
          <p:nvPr>
            <p:ph type="ftr" sz="quarter" idx="12"/>
          </p:nvPr>
        </p:nvSpPr>
        <p:spPr>
          <a:noFill/>
          <a:ln>
            <a:miter lim="800000"/>
            <a:headEnd/>
            <a:tailEnd/>
          </a:ln>
        </p:spPr>
        <p:txBody>
          <a:bodyPr/>
          <a:lstStyle/>
          <a:p>
            <a:r>
              <a:rPr lang="en-US" smtClean="0"/>
              <a:t>U.S. Ag Export Development Programs Shida Rastegari Henneberry</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solidFill>
                  <a:srgbClr val="FFFFFF"/>
                </a:solidFill>
                <a:latin typeface="Times New Roman" pitchFamily="18" charset="0"/>
              </a:rPr>
              <a:t>U.S. Agricultural Trade</a:t>
            </a:r>
            <a:endParaRPr lang="en-US" dirty="0" smtClean="0"/>
          </a:p>
        </p:txBody>
      </p:sp>
      <p:graphicFrame>
        <p:nvGraphicFramePr>
          <p:cNvPr id="6199" name="Object 55"/>
          <p:cNvGraphicFramePr>
            <a:graphicFrameLocks noGrp="1"/>
          </p:cNvGraphicFramePr>
          <p:nvPr>
            <p:ph idx="1"/>
          </p:nvPr>
        </p:nvGraphicFramePr>
        <p:xfrm>
          <a:off x="406400" y="1549400"/>
          <a:ext cx="8331200" cy="4627563"/>
        </p:xfrm>
        <a:graphic>
          <a:graphicData uri="http://schemas.openxmlformats.org/presentationml/2006/ole">
            <p:oleObj spid="_x0000_s6199" r:id="rId3" imgW="8327858" imgH="4627265" progId="Excel.Sheet.8">
              <p:embed/>
            </p:oleObj>
          </a:graphicData>
        </a:graphic>
      </p:graphicFrame>
      <p:sp>
        <p:nvSpPr>
          <p:cNvPr id="6201" name="Slide Number Placeholder 3"/>
          <p:cNvSpPr>
            <a:spLocks noGrp="1"/>
          </p:cNvSpPr>
          <p:nvPr>
            <p:ph type="sldNum" sz="quarter" idx="11"/>
          </p:nvPr>
        </p:nvSpPr>
        <p:spPr>
          <a:noFill/>
          <a:ln>
            <a:miter lim="800000"/>
            <a:headEnd/>
            <a:tailEnd/>
          </a:ln>
        </p:spPr>
        <p:txBody>
          <a:bodyPr/>
          <a:lstStyle/>
          <a:p>
            <a:fld id="{951EF8BA-E866-4FF5-AF23-8AFB197238D0}" type="slidenum">
              <a:rPr lang="en-US" smtClean="0"/>
              <a:pPr/>
              <a:t>5</a:t>
            </a:fld>
            <a:endParaRPr lang="en-US" smtClean="0"/>
          </a:p>
        </p:txBody>
      </p:sp>
      <p:sp>
        <p:nvSpPr>
          <p:cNvPr id="6202" name="Footer Placeholder 4"/>
          <p:cNvSpPr>
            <a:spLocks noGrp="1"/>
          </p:cNvSpPr>
          <p:nvPr>
            <p:ph type="ftr" sz="quarter" idx="12"/>
          </p:nvPr>
        </p:nvSpPr>
        <p:spPr>
          <a:noFill/>
          <a:ln>
            <a:miter lim="800000"/>
            <a:headEnd/>
            <a:tailEnd/>
          </a:ln>
        </p:spPr>
        <p:txBody>
          <a:bodyPr/>
          <a:lstStyle/>
          <a:p>
            <a:r>
              <a:rPr lang="en-US" smtClean="0"/>
              <a:t>U.S. Ag Export Development Programs Shida Rastegari Henneberry</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solidFill>
                  <a:srgbClr val="FFFFFF"/>
                </a:solidFill>
                <a:latin typeface="Times New Roman" pitchFamily="18" charset="0"/>
              </a:rPr>
              <a:t>U.S. Agricultural Trade</a:t>
            </a:r>
            <a:endParaRPr lang="en-US" dirty="0" smtClean="0"/>
          </a:p>
        </p:txBody>
      </p:sp>
      <p:pic>
        <p:nvPicPr>
          <p:cNvPr id="21506" name="Content Placeholder 4"/>
          <p:cNvPicPr>
            <a:picLocks noGrp="1" noChangeArrowheads="1"/>
          </p:cNvPicPr>
          <p:nvPr>
            <p:ph idx="1"/>
          </p:nvPr>
        </p:nvPicPr>
        <p:blipFill>
          <a:blip r:embed="rId2"/>
          <a:srcRect/>
          <a:stretch>
            <a:fillRect/>
          </a:stretch>
        </p:blipFill>
        <p:spPr>
          <a:xfrm>
            <a:off x="457200" y="1603375"/>
            <a:ext cx="8229600" cy="4522788"/>
          </a:xfrm>
        </p:spPr>
      </p:pic>
      <p:sp>
        <p:nvSpPr>
          <p:cNvPr id="21507" name="Slide Number Placeholder 3"/>
          <p:cNvSpPr>
            <a:spLocks noGrp="1"/>
          </p:cNvSpPr>
          <p:nvPr>
            <p:ph type="sldNum" sz="quarter" idx="11"/>
          </p:nvPr>
        </p:nvSpPr>
        <p:spPr>
          <a:noFill/>
          <a:ln>
            <a:miter lim="800000"/>
            <a:headEnd/>
            <a:tailEnd/>
          </a:ln>
        </p:spPr>
        <p:txBody>
          <a:bodyPr/>
          <a:lstStyle/>
          <a:p>
            <a:fld id="{A85AFC7F-9E7B-420D-9A81-DD37D113E21A}" type="slidenum">
              <a:rPr lang="en-US" smtClean="0"/>
              <a:pPr/>
              <a:t>6</a:t>
            </a:fld>
            <a:endParaRPr lang="en-US" smtClean="0"/>
          </a:p>
        </p:txBody>
      </p:sp>
      <p:sp>
        <p:nvSpPr>
          <p:cNvPr id="21508" name="Footer Placeholder 5"/>
          <p:cNvSpPr>
            <a:spLocks noGrp="1"/>
          </p:cNvSpPr>
          <p:nvPr>
            <p:ph type="ftr" sz="quarter" idx="12"/>
          </p:nvPr>
        </p:nvSpPr>
        <p:spPr>
          <a:noFill/>
          <a:ln>
            <a:miter lim="800000"/>
            <a:headEnd/>
            <a:tailEnd/>
          </a:ln>
        </p:spPr>
        <p:txBody>
          <a:bodyPr/>
          <a:lstStyle/>
          <a:p>
            <a:r>
              <a:rPr lang="en-US" smtClean="0"/>
              <a:t>U.S. Ag Export Development Programs Shida Rastegari Henneberry</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solidFill>
                  <a:srgbClr val="FFFFFF"/>
                </a:solidFill>
                <a:latin typeface="Times New Roman" pitchFamily="18" charset="0"/>
              </a:rPr>
              <a:t>U.S. Agricultural Trade</a:t>
            </a:r>
            <a:endParaRPr lang="en-US" dirty="0" smtClean="0"/>
          </a:p>
        </p:txBody>
      </p:sp>
      <p:graphicFrame>
        <p:nvGraphicFramePr>
          <p:cNvPr id="5" name="Content Placeholder 4"/>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
        <p:nvSpPr>
          <p:cNvPr id="22531" name="Slide Number Placeholder 3"/>
          <p:cNvSpPr>
            <a:spLocks noGrp="1"/>
          </p:cNvSpPr>
          <p:nvPr>
            <p:ph type="sldNum" sz="quarter" idx="11"/>
          </p:nvPr>
        </p:nvSpPr>
        <p:spPr>
          <a:noFill/>
          <a:ln>
            <a:miter lim="800000"/>
            <a:headEnd/>
            <a:tailEnd/>
          </a:ln>
        </p:spPr>
        <p:txBody>
          <a:bodyPr/>
          <a:lstStyle/>
          <a:p>
            <a:fld id="{2A2AC60A-A57B-41F1-97D2-7B49E37CDA3A}" type="slidenum">
              <a:rPr lang="en-US" smtClean="0"/>
              <a:pPr/>
              <a:t>7</a:t>
            </a:fld>
            <a:endParaRPr lang="en-US" smtClean="0"/>
          </a:p>
        </p:txBody>
      </p:sp>
      <p:sp>
        <p:nvSpPr>
          <p:cNvPr id="22532" name="Footer Placeholder 5"/>
          <p:cNvSpPr>
            <a:spLocks noGrp="1"/>
          </p:cNvSpPr>
          <p:nvPr>
            <p:ph type="ftr" sz="quarter" idx="12"/>
          </p:nvPr>
        </p:nvSpPr>
        <p:spPr>
          <a:noFill/>
          <a:ln>
            <a:miter lim="800000"/>
            <a:headEnd/>
            <a:tailEnd/>
          </a:ln>
        </p:spPr>
        <p:txBody>
          <a:bodyPr/>
          <a:lstStyle/>
          <a:p>
            <a:r>
              <a:rPr lang="en-US" smtClean="0"/>
              <a:t>U.S. Ag Export Development Programs Shida Rastegari Henneberry</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U.S. Export Promotion Programs</a:t>
            </a:r>
            <a:endParaRPr lang="en-US" dirty="0"/>
          </a:p>
        </p:txBody>
      </p:sp>
      <p:sp>
        <p:nvSpPr>
          <p:cNvPr id="3" name="Content Placeholder 2"/>
          <p:cNvSpPr>
            <a:spLocks noGrp="1"/>
          </p:cNvSpPr>
          <p:nvPr>
            <p:ph idx="1"/>
          </p:nvPr>
        </p:nvSpPr>
        <p:spPr/>
        <p:txBody>
          <a:bodyPr/>
          <a:lstStyle/>
          <a:p>
            <a:pPr>
              <a:defRPr/>
            </a:pPr>
            <a:r>
              <a:rPr lang="en-US" dirty="0" smtClean="0">
                <a:solidFill>
                  <a:srgbClr val="FFFF66"/>
                </a:solidFill>
              </a:rPr>
              <a:t>Program goals are:</a:t>
            </a:r>
          </a:p>
          <a:p>
            <a:pPr lvl="1">
              <a:defRPr/>
            </a:pPr>
            <a:r>
              <a:rPr lang="en-US" dirty="0" smtClean="0">
                <a:solidFill>
                  <a:srgbClr val="FFFF66"/>
                </a:solidFill>
              </a:rPr>
              <a:t>Increasing Agricultural Exports</a:t>
            </a:r>
          </a:p>
          <a:p>
            <a:pPr lvl="1">
              <a:defRPr/>
            </a:pPr>
            <a:r>
              <a:rPr lang="en-US" dirty="0" smtClean="0">
                <a:solidFill>
                  <a:srgbClr val="FFFF66"/>
                </a:solidFill>
              </a:rPr>
              <a:t>Providing Food Aid</a:t>
            </a:r>
          </a:p>
          <a:p>
            <a:pPr marL="457200" lvl="1" indent="0">
              <a:buFont typeface="Wingdings" pitchFamily="2" charset="2"/>
              <a:buNone/>
              <a:defRPr/>
            </a:pPr>
            <a:endParaRPr lang="en-US" dirty="0" smtClean="0"/>
          </a:p>
          <a:p>
            <a:pPr>
              <a:defRPr/>
            </a:pPr>
            <a:r>
              <a:rPr lang="en-US" dirty="0" smtClean="0">
                <a:solidFill>
                  <a:srgbClr val="FFFF66"/>
                </a:solidFill>
              </a:rPr>
              <a:t>Are authorized in the trade title of the Food, Conservation, and Energy Act of 2008.</a:t>
            </a:r>
            <a:endParaRPr lang="en-US" dirty="0">
              <a:solidFill>
                <a:srgbClr val="FFFF66"/>
              </a:solidFill>
            </a:endParaRPr>
          </a:p>
        </p:txBody>
      </p:sp>
      <p:sp>
        <p:nvSpPr>
          <p:cNvPr id="23555" name="Slide Number Placeholder 5"/>
          <p:cNvSpPr>
            <a:spLocks noGrp="1"/>
          </p:cNvSpPr>
          <p:nvPr>
            <p:ph type="sldNum" sz="quarter" idx="11"/>
          </p:nvPr>
        </p:nvSpPr>
        <p:spPr>
          <a:noFill/>
          <a:ln>
            <a:miter lim="800000"/>
            <a:headEnd/>
            <a:tailEnd/>
          </a:ln>
        </p:spPr>
        <p:txBody>
          <a:bodyPr/>
          <a:lstStyle/>
          <a:p>
            <a:fld id="{194E1555-D320-486E-AB8A-022630198466}" type="slidenum">
              <a:rPr lang="en-US" smtClean="0"/>
              <a:pPr/>
              <a:t>8</a:t>
            </a:fld>
            <a:endParaRPr lang="en-US" smtClean="0"/>
          </a:p>
        </p:txBody>
      </p:sp>
      <p:sp>
        <p:nvSpPr>
          <p:cNvPr id="23556" name="Footer Placeholder 6"/>
          <p:cNvSpPr>
            <a:spLocks noGrp="1"/>
          </p:cNvSpPr>
          <p:nvPr>
            <p:ph type="ftr" sz="quarter" idx="12"/>
          </p:nvPr>
        </p:nvSpPr>
        <p:spPr>
          <a:noFill/>
          <a:ln>
            <a:miter lim="800000"/>
            <a:headEnd/>
            <a:tailEnd/>
          </a:ln>
        </p:spPr>
        <p:txBody>
          <a:bodyPr/>
          <a:lstStyle/>
          <a:p>
            <a:r>
              <a:rPr lang="en-US" smtClean="0"/>
              <a:t>U.S. Ag Export Development Programs Shida Rastegari Henneberry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4000" dirty="0" smtClean="0"/>
              <a:t>U.S. Export and Food Aid Programs</a:t>
            </a:r>
            <a:endParaRPr lang="en-US" sz="4000" dirty="0"/>
          </a:p>
        </p:txBody>
      </p:sp>
      <p:sp>
        <p:nvSpPr>
          <p:cNvPr id="3" name="Content Placeholder 2"/>
          <p:cNvSpPr>
            <a:spLocks noGrp="1"/>
          </p:cNvSpPr>
          <p:nvPr>
            <p:ph idx="1"/>
          </p:nvPr>
        </p:nvSpPr>
        <p:spPr/>
        <p:txBody>
          <a:bodyPr/>
          <a:lstStyle/>
          <a:p>
            <a:pPr>
              <a:defRPr/>
            </a:pPr>
            <a:r>
              <a:rPr lang="en-US" dirty="0" smtClean="0">
                <a:solidFill>
                  <a:srgbClr val="FFFF66"/>
                </a:solidFill>
              </a:rPr>
              <a:t>Direct Export Subsidies</a:t>
            </a:r>
          </a:p>
          <a:p>
            <a:pPr>
              <a:defRPr/>
            </a:pPr>
            <a:r>
              <a:rPr lang="en-US" dirty="0" smtClean="0">
                <a:solidFill>
                  <a:srgbClr val="FFFF66"/>
                </a:solidFill>
              </a:rPr>
              <a:t>Export Market Development Programs</a:t>
            </a:r>
          </a:p>
          <a:p>
            <a:pPr>
              <a:defRPr/>
            </a:pPr>
            <a:r>
              <a:rPr lang="en-US" dirty="0" smtClean="0">
                <a:solidFill>
                  <a:srgbClr val="FFFF66"/>
                </a:solidFill>
              </a:rPr>
              <a:t>Export Credit Guarantees</a:t>
            </a:r>
          </a:p>
          <a:p>
            <a:pPr>
              <a:defRPr/>
            </a:pPr>
            <a:r>
              <a:rPr lang="en-US" dirty="0" smtClean="0">
                <a:solidFill>
                  <a:srgbClr val="FFFF66"/>
                </a:solidFill>
              </a:rPr>
              <a:t>Foreign Food Aid</a:t>
            </a:r>
          </a:p>
          <a:p>
            <a:pPr marL="0" indent="0">
              <a:buFont typeface="Wingdings" pitchFamily="2" charset="2"/>
              <a:buNone/>
              <a:defRPr/>
            </a:pPr>
            <a:endParaRPr lang="en-US" sz="2800" dirty="0" smtClean="0">
              <a:solidFill>
                <a:srgbClr val="FFFF66"/>
              </a:solidFill>
            </a:endParaRPr>
          </a:p>
          <a:p>
            <a:pPr marL="0" indent="0">
              <a:buFont typeface="Wingdings" pitchFamily="2" charset="2"/>
              <a:buNone/>
              <a:defRPr/>
            </a:pPr>
            <a:r>
              <a:rPr lang="en-US" sz="2800" dirty="0" smtClean="0">
                <a:solidFill>
                  <a:srgbClr val="FFFF66"/>
                </a:solidFill>
              </a:rPr>
              <a:t>FAS administers all these programs, except for Titles II and III of the Food for Peace Act (P.L. 480), which is administered by the USAID. </a:t>
            </a:r>
            <a:endParaRPr lang="en-US" sz="2800" dirty="0">
              <a:solidFill>
                <a:srgbClr val="FFFF66"/>
              </a:solidFill>
            </a:endParaRPr>
          </a:p>
        </p:txBody>
      </p:sp>
      <p:sp>
        <p:nvSpPr>
          <p:cNvPr id="24579" name="Slide Number Placeholder 5"/>
          <p:cNvSpPr>
            <a:spLocks noGrp="1"/>
          </p:cNvSpPr>
          <p:nvPr>
            <p:ph type="sldNum" sz="quarter" idx="11"/>
          </p:nvPr>
        </p:nvSpPr>
        <p:spPr>
          <a:noFill/>
          <a:ln>
            <a:miter lim="800000"/>
            <a:headEnd/>
            <a:tailEnd/>
          </a:ln>
        </p:spPr>
        <p:txBody>
          <a:bodyPr/>
          <a:lstStyle/>
          <a:p>
            <a:fld id="{BF96E317-F85E-4629-A222-0FF3F4D25A86}" type="slidenum">
              <a:rPr lang="en-US" smtClean="0"/>
              <a:pPr/>
              <a:t>9</a:t>
            </a:fld>
            <a:endParaRPr lang="en-US" smtClean="0"/>
          </a:p>
        </p:txBody>
      </p:sp>
      <p:sp>
        <p:nvSpPr>
          <p:cNvPr id="24580" name="Footer Placeholder 6"/>
          <p:cNvSpPr>
            <a:spLocks noGrp="1"/>
          </p:cNvSpPr>
          <p:nvPr>
            <p:ph type="ftr" sz="quarter" idx="12"/>
          </p:nvPr>
        </p:nvSpPr>
        <p:spPr>
          <a:noFill/>
          <a:ln>
            <a:miter lim="800000"/>
            <a:headEnd/>
            <a:tailEnd/>
          </a:ln>
        </p:spPr>
        <p:txBody>
          <a:bodyPr/>
          <a:lstStyle/>
          <a:p>
            <a:r>
              <a:rPr lang="en-US" smtClean="0"/>
              <a:t>U.S. Ag Export Development Programs Shida Rastegari Henneberry</a:t>
            </a:r>
          </a:p>
        </p:txBody>
      </p:sp>
    </p:spTree>
  </p:cSld>
  <p:clrMapOvr>
    <a:masterClrMapping/>
  </p:clrMapOvr>
</p:sld>
</file>

<file path=ppt/theme/theme1.xml><?xml version="1.0" encoding="utf-8"?>
<a:theme xmlns:a="http://schemas.openxmlformats.org/drawingml/2006/main" name="Stream">
  <a:themeElements>
    <a:clrScheme name="Stream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fontScheme name="Stream">
      <a:majorFont>
        <a:latin typeface="Garamond"/>
        <a:ea typeface=""/>
        <a:cs typeface="Arial"/>
      </a:majorFont>
      <a:minorFont>
        <a:latin typeface="Garamond"/>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hlink"/>
            </a:solidFill>
            <a:effectLst/>
            <a:latin typeface="Times New Roman" pitchFamily="18"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hlink"/>
            </a:solidFill>
            <a:effectLst/>
            <a:latin typeface="Times New Roman" pitchFamily="18" charset="0"/>
            <a:cs typeface="Arial" charset="0"/>
          </a:defRPr>
        </a:defPPr>
      </a:lstStyle>
    </a:lnDef>
  </a:objectDefaults>
  <a:extraClrSchemeLst>
    <a:extraClrScheme>
      <a:clrScheme name="Stream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Stream 2">
        <a:dk1>
          <a:srgbClr val="3E3E5C"/>
        </a:dk1>
        <a:lt1>
          <a:srgbClr val="FFFFFF"/>
        </a:lt1>
        <a:dk2>
          <a:srgbClr val="666699"/>
        </a:dk2>
        <a:lt2>
          <a:srgbClr val="DFDFE9"/>
        </a:lt2>
        <a:accent1>
          <a:srgbClr val="CC66FF"/>
        </a:accent1>
        <a:accent2>
          <a:srgbClr val="679ACD"/>
        </a:accent2>
        <a:accent3>
          <a:srgbClr val="B8B8CA"/>
        </a:accent3>
        <a:accent4>
          <a:srgbClr val="DADADA"/>
        </a:accent4>
        <a:accent5>
          <a:srgbClr val="E2B8FF"/>
        </a:accent5>
        <a:accent6>
          <a:srgbClr val="5D8BBA"/>
        </a:accent6>
        <a:hlink>
          <a:srgbClr val="CCECFF"/>
        </a:hlink>
        <a:folHlink>
          <a:srgbClr val="CCCCFF"/>
        </a:folHlink>
      </a:clrScheme>
      <a:clrMap bg1="dk2" tx1="lt1" bg2="dk1" tx2="lt2" accent1="accent1" accent2="accent2" accent3="accent3" accent4="accent4" accent5="accent5" accent6="accent6" hlink="hlink" folHlink="folHlink"/>
    </a:extraClrScheme>
    <a:extraClrScheme>
      <a:clrScheme name="Stream 3">
        <a:dk1>
          <a:srgbClr val="2A5400"/>
        </a:dk1>
        <a:lt1>
          <a:srgbClr val="FFFFFF"/>
        </a:lt1>
        <a:dk2>
          <a:srgbClr val="4A9400"/>
        </a:dk2>
        <a:lt2>
          <a:srgbClr val="BAE8BA"/>
        </a:lt2>
        <a:accent1>
          <a:srgbClr val="33CC33"/>
        </a:accent1>
        <a:accent2>
          <a:srgbClr val="99CC00"/>
        </a:accent2>
        <a:accent3>
          <a:srgbClr val="B1C8AA"/>
        </a:accent3>
        <a:accent4>
          <a:srgbClr val="DADADA"/>
        </a:accent4>
        <a:accent5>
          <a:srgbClr val="ADE2AD"/>
        </a:accent5>
        <a:accent6>
          <a:srgbClr val="8AB900"/>
        </a:accent6>
        <a:hlink>
          <a:srgbClr val="99FF33"/>
        </a:hlink>
        <a:folHlink>
          <a:srgbClr val="FFFF99"/>
        </a:folHlink>
      </a:clrScheme>
      <a:clrMap bg1="dk2" tx1="lt1" bg2="dk1" tx2="lt2" accent1="accent1" accent2="accent2" accent3="accent3" accent4="accent4" accent5="accent5" accent6="accent6" hlink="hlink" folHlink="folHlink"/>
    </a:extraClrScheme>
    <a:extraClrScheme>
      <a:clrScheme name="Stream 4">
        <a:dk1>
          <a:srgbClr val="000000"/>
        </a:dk1>
        <a:lt1>
          <a:srgbClr val="FFFFFF"/>
        </a:lt1>
        <a:dk2>
          <a:srgbClr val="51596D"/>
        </a:dk2>
        <a:lt2>
          <a:srgbClr val="DDDDDD"/>
        </a:lt2>
        <a:accent1>
          <a:srgbClr val="787E8A"/>
        </a:accent1>
        <a:accent2>
          <a:srgbClr val="339966"/>
        </a:accent2>
        <a:accent3>
          <a:srgbClr val="B3B5BA"/>
        </a:accent3>
        <a:accent4>
          <a:srgbClr val="DADADA"/>
        </a:accent4>
        <a:accent5>
          <a:srgbClr val="BEC0C4"/>
        </a:accent5>
        <a:accent6>
          <a:srgbClr val="2D8A5C"/>
        </a:accent6>
        <a:hlink>
          <a:srgbClr val="00FFFF"/>
        </a:hlink>
        <a:folHlink>
          <a:srgbClr val="74B6D0"/>
        </a:folHlink>
      </a:clrScheme>
      <a:clrMap bg1="dk2" tx1="lt1" bg2="dk1" tx2="lt2" accent1="accent1" accent2="accent2" accent3="accent3" accent4="accent4" accent5="accent5" accent6="accent6" hlink="hlink" folHlink="folHlink"/>
    </a:extraClrScheme>
    <a:extraClrScheme>
      <a:clrScheme name="Stream 5">
        <a:dk1>
          <a:srgbClr val="5C1F00"/>
        </a:dk1>
        <a:lt1>
          <a:srgbClr val="FFFFFF"/>
        </a:lt1>
        <a:dk2>
          <a:srgbClr val="8C0000"/>
        </a:dk2>
        <a:lt2>
          <a:srgbClr val="DFD293"/>
        </a:lt2>
        <a:accent1>
          <a:srgbClr val="FF6845"/>
        </a:accent1>
        <a:accent2>
          <a:srgbClr val="BE7960"/>
        </a:accent2>
        <a:accent3>
          <a:srgbClr val="C5AAAA"/>
        </a:accent3>
        <a:accent4>
          <a:srgbClr val="DADADA"/>
        </a:accent4>
        <a:accent5>
          <a:srgbClr val="FFB9B0"/>
        </a:accent5>
        <a:accent6>
          <a:srgbClr val="AC6D56"/>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Stream 6">
        <a:dk1>
          <a:srgbClr val="5E4444"/>
        </a:dk1>
        <a:lt1>
          <a:srgbClr val="F7F3F3"/>
        </a:lt1>
        <a:dk2>
          <a:srgbClr val="8A6362"/>
        </a:dk2>
        <a:lt2>
          <a:srgbClr val="D8C1BA"/>
        </a:lt2>
        <a:accent1>
          <a:srgbClr val="CC6600"/>
        </a:accent1>
        <a:accent2>
          <a:srgbClr val="C16059"/>
        </a:accent2>
        <a:accent3>
          <a:srgbClr val="C4B7B7"/>
        </a:accent3>
        <a:accent4>
          <a:srgbClr val="D3D0D0"/>
        </a:accent4>
        <a:accent5>
          <a:srgbClr val="E2B8AA"/>
        </a:accent5>
        <a:accent6>
          <a:srgbClr val="AF5650"/>
        </a:accent6>
        <a:hlink>
          <a:srgbClr val="FFCC00"/>
        </a:hlink>
        <a:folHlink>
          <a:srgbClr val="CBB557"/>
        </a:folHlink>
      </a:clrScheme>
      <a:clrMap bg1="dk2" tx1="lt1" bg2="dk1" tx2="lt2" accent1="accent1" accent2="accent2" accent3="accent3" accent4="accent4" accent5="accent5" accent6="accent6" hlink="hlink" folHlink="folHlink"/>
    </a:extraClrScheme>
    <a:extraClrScheme>
      <a:clrScheme name="Stream 7">
        <a:dk1>
          <a:srgbClr val="7F6737"/>
        </a:dk1>
        <a:lt1>
          <a:srgbClr val="FFFFFF"/>
        </a:lt1>
        <a:dk2>
          <a:srgbClr val="BFA673"/>
        </a:dk2>
        <a:lt2>
          <a:srgbClr val="E6E3AA"/>
        </a:lt2>
        <a:accent1>
          <a:srgbClr val="FFCC00"/>
        </a:accent1>
        <a:accent2>
          <a:srgbClr val="808000"/>
        </a:accent2>
        <a:accent3>
          <a:srgbClr val="DCD0BC"/>
        </a:accent3>
        <a:accent4>
          <a:srgbClr val="DADADA"/>
        </a:accent4>
        <a:accent5>
          <a:srgbClr val="FFE2AA"/>
        </a:accent5>
        <a:accent6>
          <a:srgbClr val="737300"/>
        </a:accent6>
        <a:hlink>
          <a:srgbClr val="784700"/>
        </a:hlink>
        <a:folHlink>
          <a:srgbClr val="9A7200"/>
        </a:folHlink>
      </a:clrScheme>
      <a:clrMap bg1="dk2" tx1="lt1" bg2="dk1" tx2="lt2" accent1="accent1" accent2="accent2" accent3="accent3" accent4="accent4" accent5="accent5" accent6="accent6" hlink="hlink" folHlink="folHlink"/>
    </a:extraClrScheme>
    <a:extraClrScheme>
      <a:clrScheme name="Stream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clrMap bg1="lt1" tx1="dk1" bg2="lt2" tx2="dk2" accent1="accent1" accent2="accent2" accent3="accent3" accent4="accent4" accent5="accent5" accent6="accent6" hlink="hlink" folHlink="folHlink"/>
    </a:extraClrScheme>
    <a:extraClrScheme>
      <a:clrScheme name="Stream 9">
        <a:dk1>
          <a:srgbClr val="000000"/>
        </a:dk1>
        <a:lt1>
          <a:srgbClr val="FFFFFF"/>
        </a:lt1>
        <a:dk2>
          <a:srgbClr val="000000"/>
        </a:dk2>
        <a:lt2>
          <a:srgbClr val="808080"/>
        </a:lt2>
        <a:accent1>
          <a:srgbClr val="CCECFF"/>
        </a:accent1>
        <a:accent2>
          <a:srgbClr val="333399"/>
        </a:accent2>
        <a:accent3>
          <a:srgbClr val="FFFFFF"/>
        </a:accent3>
        <a:accent4>
          <a:srgbClr val="000000"/>
        </a:accent4>
        <a:accent5>
          <a:srgbClr val="E2F4FF"/>
        </a:accent5>
        <a:accent6>
          <a:srgbClr val="2D2D8A"/>
        </a:accent6>
        <a:hlink>
          <a:srgbClr val="6600FF"/>
        </a:hlink>
        <a:folHlink>
          <a:srgbClr val="00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Stream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fontScheme name="Stream">
    <a:majorFont>
      <a:latin typeface="Garamond"/>
      <a:ea typeface=""/>
      <a:cs typeface="Arial"/>
    </a:majorFont>
    <a:minorFont>
      <a:latin typeface="Garamond"/>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Stream</Template>
  <TotalTime>543</TotalTime>
  <Words>2393</Words>
  <Application>Microsoft Office PowerPoint</Application>
  <PresentationFormat>On-screen Show (4:3)</PresentationFormat>
  <Paragraphs>459</Paragraphs>
  <Slides>36</Slides>
  <Notes>1</Notes>
  <HiddenSlides>0</HiddenSlides>
  <MMClips>0</MMClips>
  <ScaleCrop>false</ScaleCrop>
  <HeadingPairs>
    <vt:vector size="8" baseType="variant">
      <vt:variant>
        <vt:lpstr>Fonts Used</vt:lpstr>
      </vt:variant>
      <vt:variant>
        <vt:i4>6</vt:i4>
      </vt:variant>
      <vt:variant>
        <vt:lpstr>Design Template</vt:lpstr>
      </vt:variant>
      <vt:variant>
        <vt:i4>2</vt:i4>
      </vt:variant>
      <vt:variant>
        <vt:lpstr>Embedded OLE Servers</vt:lpstr>
      </vt:variant>
      <vt:variant>
        <vt:i4>1</vt:i4>
      </vt:variant>
      <vt:variant>
        <vt:lpstr>Slide Titles</vt:lpstr>
      </vt:variant>
      <vt:variant>
        <vt:i4>36</vt:i4>
      </vt:variant>
    </vt:vector>
  </HeadingPairs>
  <TitlesOfParts>
    <vt:vector size="45" baseType="lpstr">
      <vt:lpstr>Times New Roman</vt:lpstr>
      <vt:lpstr>Arial</vt:lpstr>
      <vt:lpstr>Garamond</vt:lpstr>
      <vt:lpstr>Wingdings</vt:lpstr>
      <vt:lpstr>ＭＳ Ｐゴシック</vt:lpstr>
      <vt:lpstr>Calibri</vt:lpstr>
      <vt:lpstr>Stream</vt:lpstr>
      <vt:lpstr>Stream</vt:lpstr>
      <vt:lpstr>Microsoft Excel Worksheet</vt:lpstr>
      <vt:lpstr>U.S. Policies Affecting Food and Agricultural Marketing</vt:lpstr>
      <vt:lpstr>U.S. Export Market Development Programs</vt:lpstr>
      <vt:lpstr>U.S. Agricultural Trade</vt:lpstr>
      <vt:lpstr>U.S. Agricultural Trade</vt:lpstr>
      <vt:lpstr>U.S. Agricultural Trade</vt:lpstr>
      <vt:lpstr>U.S. Agricultural Trade</vt:lpstr>
      <vt:lpstr>U.S. Agricultural Trade</vt:lpstr>
      <vt:lpstr>U.S. Export Promotion Programs</vt:lpstr>
      <vt:lpstr>U.S. Export and Food Aid Programs</vt:lpstr>
      <vt:lpstr>U.S. Export Promotion Programs </vt:lpstr>
      <vt:lpstr>U.S. Export Promotion Programs </vt:lpstr>
      <vt:lpstr>Direct Export Subsidy Programs </vt:lpstr>
      <vt:lpstr>U.S. Non-Price Export Promotion Programs</vt:lpstr>
      <vt:lpstr>U.S. Non-Price Export Promotion Programs: FMDP</vt:lpstr>
      <vt:lpstr>U.S. Non-Price Export Promotion Programs: MAP</vt:lpstr>
      <vt:lpstr>U.S. Non-Price Export Promotion Programs: Criticisms</vt:lpstr>
      <vt:lpstr>U.S. Export Credit Guarantees</vt:lpstr>
      <vt:lpstr>U.S. Export Credit Guarantees</vt:lpstr>
      <vt:lpstr>Export Credit Guarantee Programs: Challenges</vt:lpstr>
      <vt:lpstr>International Food Aid Programs</vt:lpstr>
      <vt:lpstr>International Food Aid Programs: Challenges</vt:lpstr>
      <vt:lpstr>Measuring the Effectiveness of Export Market Development Expenditures</vt:lpstr>
      <vt:lpstr>Measuring the Effectiveness of Export Market Development Expenditures</vt:lpstr>
      <vt:lpstr>Measuring the Effectiveness of Export Market Development Expenditures:  The Benefit/Cost Approach</vt:lpstr>
      <vt:lpstr>Measuring the Effectiveness of Export Market Development Expenditures:  Model Selection</vt:lpstr>
      <vt:lpstr>Measuring the Effectiveness of Export Market Development Expenditures:  Model Selection Challenges</vt:lpstr>
      <vt:lpstr>Measuring the Effectiveness of Export Market Development Expenditures:  Data Challenges</vt:lpstr>
      <vt:lpstr>Measuring the Effectiveness of Export Market Development Expenditures:  Data Challenges, Continued</vt:lpstr>
      <vt:lpstr>Measuring the Effectiveness of Export Market Development Expenditures:  Data Challenges, Continued</vt:lpstr>
      <vt:lpstr>Measuring the Effectiveness of Export Market Development Expenditures:  Use of Dummy Variable Challenges</vt:lpstr>
      <vt:lpstr>Measuring the Lagged Effects of Non-Price Promotion Expenditures </vt:lpstr>
      <vt:lpstr>Effectiveness of Export Market Development Expenditures: A Review of Literature</vt:lpstr>
      <vt:lpstr>Effectiveness of Export Market Development Expenditures: A Review of Literature</vt:lpstr>
      <vt:lpstr>Effectiveness of Export Market Development Expenditures: A Review of Literature</vt:lpstr>
      <vt:lpstr>Concluding Remarks  </vt:lpstr>
      <vt:lpstr>Concluding Remarks, Continued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 Policies Affecting Food and Agricultural Marketing</dc:title>
  <dc:creator>Walt</dc:creator>
  <cp:lastModifiedBy>Walt</cp:lastModifiedBy>
  <cp:revision>77</cp:revision>
  <cp:lastPrinted>2012-04-29T18:32:37Z</cp:lastPrinted>
  <dcterms:created xsi:type="dcterms:W3CDTF">2011-12-23T03:39:48Z</dcterms:created>
  <dcterms:modified xsi:type="dcterms:W3CDTF">2012-05-31T15:44:00Z</dcterms:modified>
</cp:coreProperties>
</file>